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572" r:id="rId3"/>
    <p:sldId id="410" r:id="rId4"/>
    <p:sldId id="573" r:id="rId5"/>
    <p:sldId id="574" r:id="rId6"/>
    <p:sldId id="430" r:id="rId7"/>
    <p:sldId id="268" r:id="rId8"/>
    <p:sldId id="562" r:id="rId9"/>
    <p:sldId id="414" r:id="rId10"/>
    <p:sldId id="418" r:id="rId11"/>
    <p:sldId id="407" r:id="rId12"/>
    <p:sldId id="318" r:id="rId13"/>
    <p:sldId id="324" r:id="rId14"/>
    <p:sldId id="559" r:id="rId15"/>
    <p:sldId id="558" r:id="rId16"/>
    <p:sldId id="566" r:id="rId17"/>
    <p:sldId id="567" r:id="rId18"/>
    <p:sldId id="568" r:id="rId19"/>
    <p:sldId id="437" r:id="rId20"/>
    <p:sldId id="434" r:id="rId21"/>
    <p:sldId id="422" r:id="rId22"/>
    <p:sldId id="340" r:id="rId23"/>
    <p:sldId id="427" r:id="rId24"/>
    <p:sldId id="571" r:id="rId25"/>
    <p:sldId id="576" r:id="rId26"/>
    <p:sldId id="577" r:id="rId27"/>
    <p:sldId id="398" r:id="rId28"/>
    <p:sldId id="352" r:id="rId29"/>
    <p:sldId id="355" r:id="rId30"/>
    <p:sldId id="357" r:id="rId31"/>
    <p:sldId id="356" r:id="rId32"/>
    <p:sldId id="359" r:id="rId33"/>
    <p:sldId id="556" r:id="rId34"/>
    <p:sldId id="565" r:id="rId35"/>
    <p:sldId id="570" r:id="rId36"/>
    <p:sldId id="395" r:id="rId37"/>
    <p:sldId id="578" r:id="rId38"/>
    <p:sldId id="28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4C8"/>
    <a:srgbClr val="1642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p:restoredTop sz="99785" autoAdjust="0"/>
  </p:normalViewPr>
  <p:slideViewPr>
    <p:cSldViewPr snapToGrid="0" snapToObjects="1">
      <p:cViewPr varScale="1">
        <p:scale>
          <a:sx n="97" d="100"/>
          <a:sy n="97" d="100"/>
        </p:scale>
        <p:origin x="1960" y="4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07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684DA6-716F-A84B-B82D-8A6C9B154E4A}" type="datetimeFigureOut">
              <a:rPr lang="en-US" smtClean="0"/>
              <a:t>2/18/25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95E09-6B57-9944-B682-C6D059E38E58}" type="slidenum">
              <a:rPr lang="en-US" smtClean="0"/>
              <a:t>‹#›</a:t>
            </a:fld>
            <a:endParaRPr lang="en-US"/>
          </a:p>
        </p:txBody>
      </p:sp>
    </p:spTree>
    <p:extLst>
      <p:ext uri="{BB962C8B-B14F-4D97-AF65-F5344CB8AC3E}">
        <p14:creationId xmlns:p14="http://schemas.microsoft.com/office/powerpoint/2010/main" val="957321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25EBC2-45E2-4131-A11D-50AB36132732}" type="slidenum">
              <a:rPr lang="en-US" smtClean="0"/>
              <a:pPr/>
              <a:t>11</a:t>
            </a:fld>
            <a:endParaRPr lang="en-US"/>
          </a:p>
        </p:txBody>
      </p:sp>
    </p:spTree>
    <p:extLst>
      <p:ext uri="{BB962C8B-B14F-4D97-AF65-F5344CB8AC3E}">
        <p14:creationId xmlns:p14="http://schemas.microsoft.com/office/powerpoint/2010/main" val="407214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a:t>We underestimate the importance of assessment and charting.</a:t>
            </a:r>
          </a:p>
          <a:p>
            <a:r>
              <a:rPr lang="en-US"/>
              <a:t>“I can’t chart on every patient.”</a:t>
            </a:r>
          </a:p>
        </p:txBody>
      </p:sp>
      <p:sp>
        <p:nvSpPr>
          <p:cNvPr id="22531" name="Slide Number Placeholder 3"/>
          <p:cNvSpPr>
            <a:spLocks noGrp="1"/>
          </p:cNvSpPr>
          <p:nvPr>
            <p:ph type="sldNum" sz="quarter" idx="5"/>
          </p:nvPr>
        </p:nvSpPr>
        <p:spPr>
          <a:noFill/>
        </p:spPr>
        <p:txBody>
          <a:bodyPr/>
          <a:lstStyle/>
          <a:p>
            <a:fld id="{E7F47D54-C790-4EF5-877F-99226A68DE32}" type="slidenum">
              <a:rPr lang="en-US" smtClean="0">
                <a:cs typeface="Arial" charset="0"/>
              </a:rPr>
              <a:pPr/>
              <a:t>30</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xfrm>
            <a:off x="1143000" y="685800"/>
            <a:ext cx="4572000" cy="3429000"/>
          </a:xfrm>
          <a:ln/>
        </p:spPr>
      </p:sp>
      <p:sp>
        <p:nvSpPr>
          <p:cNvPr id="162819" name="Notes Placeholder 2"/>
          <p:cNvSpPr>
            <a:spLocks noGrp="1"/>
          </p:cNvSpPr>
          <p:nvPr>
            <p:ph type="body" idx="1"/>
          </p:nvPr>
        </p:nvSpPr>
        <p:spPr>
          <a:noFill/>
          <a:ln/>
        </p:spPr>
        <p:txBody>
          <a:bodyPr/>
          <a:lstStyle/>
          <a:p>
            <a:endParaRPr lang="en-US" dirty="0">
              <a:latin typeface="Arial" pitchFamily="34" charset="0"/>
            </a:endParaRPr>
          </a:p>
        </p:txBody>
      </p:sp>
      <p:sp>
        <p:nvSpPr>
          <p:cNvPr id="162820" name="Slide Number Placeholder 3"/>
          <p:cNvSpPr>
            <a:spLocks noGrp="1"/>
          </p:cNvSpPr>
          <p:nvPr>
            <p:ph type="sldNum" sz="quarter" idx="5"/>
          </p:nvPr>
        </p:nvSpPr>
        <p:spPr>
          <a:noFill/>
        </p:spPr>
        <p:txBody>
          <a:bodyPr/>
          <a:lstStyle/>
          <a:p>
            <a:fld id="{6C4990B5-9007-4D32-AC92-16AF5E117E80}" type="slidenum">
              <a:rPr lang="en-US" smtClean="0">
                <a:latin typeface="Arial" pitchFamily="34" charset="0"/>
              </a:rPr>
              <a:pPr/>
              <a:t>31</a:t>
            </a:fld>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2200" y="3937000"/>
            <a:ext cx="2616200" cy="2616200"/>
          </a:xfrm>
          <a:prstGeom prst="rect">
            <a:avLst/>
          </a:prstGeom>
        </p:spPr>
      </p:pic>
      <p:sp>
        <p:nvSpPr>
          <p:cNvPr id="20" name="Rectangle 19"/>
          <p:cNvSpPr/>
          <p:nvPr userDrawn="1"/>
        </p:nvSpPr>
        <p:spPr>
          <a:xfrm>
            <a:off x="304800" y="5655862"/>
            <a:ext cx="5715000" cy="58477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ysClr val="window" lastClr="FFFFFF"/>
                </a:solidFill>
                <a:effectLst/>
                <a:uLnTx/>
                <a:uFillTx/>
                <a:latin typeface="Arial"/>
                <a:cs typeface="Arial"/>
              </a:rPr>
              <a:t>Caring for the Human Spirit</a:t>
            </a:r>
            <a:r>
              <a:rPr kumimoji="0" lang="en-US" sz="3200" b="0" i="1" u="none" strike="noStrike" kern="0" cap="none" spc="0" normalizeH="0" baseline="30000" noProof="0" dirty="0">
                <a:ln>
                  <a:noFill/>
                </a:ln>
                <a:solidFill>
                  <a:sysClr val="window" lastClr="FFFFFF"/>
                </a:solidFill>
                <a:effectLst/>
                <a:uLnTx/>
                <a:uFillTx/>
                <a:latin typeface="Arial"/>
                <a:cs typeface="Arial"/>
              </a:rPr>
              <a:t>™</a:t>
            </a:r>
          </a:p>
        </p:txBody>
      </p:sp>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2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2FC3495F-27FE-7F4C-B5F6-27ED40EC04EA}" type="datetimeFigureOut">
              <a:rPr lang="en-US" smtClean="0"/>
              <a:pPr/>
              <a:t>2/18/25</a:t>
            </a:fld>
            <a:endParaRPr lang="en-US" dirty="0"/>
          </a:p>
        </p:txBody>
      </p:sp>
    </p:spTree>
    <p:extLst>
      <p:ext uri="{BB962C8B-B14F-4D97-AF65-F5344CB8AC3E}">
        <p14:creationId xmlns:p14="http://schemas.microsoft.com/office/powerpoint/2010/main" val="381921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chemeClr val="bg1"/>
              </a:buClr>
              <a:buFont typeface="Lucida Grande"/>
              <a:buChar char="•"/>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chemeClr val="bg1"/>
              </a:buClr>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52574875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Photo">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635048"/>
          </a:xfrm>
        </p:spPr>
        <p:txBody>
          <a:bodyPr/>
          <a:lstStyle>
            <a:lvl1pPr marL="342900" indent="-342900">
              <a:buClr>
                <a:srgbClr val="164282"/>
              </a:buClr>
              <a:buFont typeface="Arial"/>
              <a:buChar char="•"/>
              <a:defRPr sz="2400" b="1">
                <a:solidFill>
                  <a:srgbClr val="1E74C8"/>
                </a:solidFill>
              </a:defRPr>
            </a:lvl1pPr>
            <a:lvl2pPr marL="742950" indent="-285750">
              <a:buFont typeface="Arial"/>
              <a:buChar char="–"/>
              <a:defRPr sz="2000">
                <a:solidFill>
                  <a:schemeClr val="tx1"/>
                </a:solidFill>
              </a:defRPr>
            </a:lvl2pPr>
            <a:lvl3pPr>
              <a:defRPr sz="1600">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4" name="Picture Placeholder 2"/>
          <p:cNvSpPr>
            <a:spLocks noGrp="1"/>
          </p:cNvSpPr>
          <p:nvPr>
            <p:ph type="pic" idx="13"/>
          </p:nvPr>
        </p:nvSpPr>
        <p:spPr>
          <a:xfrm>
            <a:off x="4715790" y="1371600"/>
            <a:ext cx="4428210" cy="5105400"/>
          </a:xfrm>
          <a:solidFill>
            <a:srgbClr val="1E74C8"/>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Rectangle 9"/>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3" name="Content Placeholder 3"/>
          <p:cNvSpPr>
            <a:spLocks noGrp="1"/>
          </p:cNvSpPr>
          <p:nvPr>
            <p:ph sz="half" idx="2" hasCustomPrompt="1"/>
          </p:nvPr>
        </p:nvSpPr>
        <p:spPr>
          <a:xfrm>
            <a:off x="457200" y="2495041"/>
            <a:ext cx="4040188" cy="3575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033104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photo">
    <p:bg>
      <p:bgRef idx="1001">
        <a:schemeClr val="bg1"/>
      </p:bgRef>
    </p:bg>
    <p:spTree>
      <p:nvGrpSpPr>
        <p:cNvPr id="1" name=""/>
        <p:cNvGrpSpPr/>
        <p:nvPr/>
      </p:nvGrpSpPr>
      <p:grpSpPr>
        <a:xfrm>
          <a:off x="0" y="0"/>
          <a:ext cx="0" cy="0"/>
          <a:chOff x="0" y="0"/>
          <a:chExt cx="0" cy="0"/>
        </a:xfrm>
      </p:grpSpPr>
      <p:sp>
        <p:nvSpPr>
          <p:cNvPr id="14" name="Picture Placeholder 2"/>
          <p:cNvSpPr>
            <a:spLocks noGrp="1"/>
          </p:cNvSpPr>
          <p:nvPr>
            <p:ph type="pic" idx="13"/>
          </p:nvPr>
        </p:nvSpPr>
        <p:spPr>
          <a:xfrm>
            <a:off x="0" y="1371600"/>
            <a:ext cx="9144000" cy="5105400"/>
          </a:xfrm>
          <a:solidFill>
            <a:srgbClr val="1E74C8"/>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6" name="Rectangle 15"/>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313423394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Blue">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1007140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Blue with text">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5" name="Content Placeholder 2"/>
          <p:cNvSpPr>
            <a:spLocks noGrp="1"/>
          </p:cNvSpPr>
          <p:nvPr>
            <p:ph sz="half" idx="1" hasCustomPrompt="1"/>
          </p:nvPr>
        </p:nvSpPr>
        <p:spPr>
          <a:xfrm>
            <a:off x="762000" y="1339822"/>
            <a:ext cx="7888110" cy="4210608"/>
          </a:xfrm>
        </p:spPr>
        <p:txBody>
          <a:bodyPr/>
          <a:lstStyle>
            <a:lvl1pPr marL="0" indent="0">
              <a:buClr>
                <a:schemeClr val="bg1"/>
              </a:buClr>
              <a:buFont typeface="Lucida Grande"/>
              <a:buNone/>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17268463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or call ou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5" name="Subtitle 2"/>
          <p:cNvSpPr>
            <a:spLocks noGrp="1"/>
          </p:cNvSpPr>
          <p:nvPr>
            <p:ph type="subTitle" idx="1" hasCustomPrompt="1"/>
          </p:nvPr>
        </p:nvSpPr>
        <p:spPr>
          <a:xfrm>
            <a:off x="1371600" y="2886780"/>
            <a:ext cx="6400800" cy="1752600"/>
          </a:xfrm>
        </p:spPr>
        <p:txBody>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b="1" baseline="0">
                <a:solidFill>
                  <a:srgbClr val="1E74C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indent="0">
              <a:buNone/>
            </a:pPr>
            <a:r>
              <a:rPr lang="en-US" sz="3200" i="1" dirty="0">
                <a:latin typeface="+mn-lt"/>
                <a:cs typeface="Arial"/>
              </a:rPr>
              <a:t>This is a </a:t>
            </a:r>
            <a:r>
              <a:rPr lang="en-US" sz="3200" b="1" i="1" dirty="0">
                <a:solidFill>
                  <a:srgbClr val="003EA6"/>
                </a:solidFill>
                <a:latin typeface="+mn-lt"/>
                <a:cs typeface="Arial"/>
              </a:rPr>
              <a:t>“full large quote style” </a:t>
            </a:r>
          </a:p>
        </p:txBody>
      </p:sp>
    </p:spTree>
    <p:extLst>
      <p:ext uri="{BB962C8B-B14F-4D97-AF65-F5344CB8AC3E}">
        <p14:creationId xmlns:p14="http://schemas.microsoft.com/office/powerpoint/2010/main" val="323311941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216F54-E1F0-7C47-B6BF-FE2EE31A9F53}" type="datetimeFigureOut">
              <a:rPr lang="en-US" smtClean="0"/>
              <a:t>2/18/25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119C1-7E32-2442-AA6E-6C3832192FD9}" type="slidenum">
              <a:rPr lang="en-US" smtClean="0"/>
              <a:t>‹#›</a:t>
            </a:fld>
            <a:endParaRPr lang="en-US"/>
          </a:p>
        </p:txBody>
      </p:sp>
    </p:spTree>
    <p:extLst>
      <p:ext uri="{BB962C8B-B14F-4D97-AF65-F5344CB8AC3E}">
        <p14:creationId xmlns:p14="http://schemas.microsoft.com/office/powerpoint/2010/main" val="1940576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1B1B0395-FCB5-40D4-A160-E5762A3E98DE}" type="slidenum">
              <a:rPr lang="en-US"/>
              <a:pPr>
                <a:defRPr/>
              </a:pPr>
              <a:t>‹#›</a:t>
            </a:fld>
            <a:endParaRPr lang="en-US"/>
          </a:p>
        </p:txBody>
      </p:sp>
    </p:spTree>
    <p:extLst>
      <p:ext uri="{BB962C8B-B14F-4D97-AF65-F5344CB8AC3E}">
        <p14:creationId xmlns:p14="http://schemas.microsoft.com/office/powerpoint/2010/main" val="49658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30805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Rectangle 9"/>
          <p:cNvSpPr/>
          <p:nvPr userDrawn="1"/>
        </p:nvSpPr>
        <p:spPr>
          <a:xfrm>
            <a:off x="0" y="3584222"/>
            <a:ext cx="9144000" cy="3273778"/>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chemeClr val="accent3"/>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11011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photos">
    <p:spTree>
      <p:nvGrpSpPr>
        <p:cNvPr id="1" name=""/>
        <p:cNvGrpSpPr/>
        <p:nvPr/>
      </p:nvGrpSpPr>
      <p:grpSpPr>
        <a:xfrm>
          <a:off x="0" y="0"/>
          <a:ext cx="0" cy="0"/>
          <a:chOff x="0" y="0"/>
          <a:chExt cx="0" cy="0"/>
        </a:xfrm>
      </p:grpSpPr>
      <p:sp>
        <p:nvSpPr>
          <p:cNvPr id="13" name="Rectangle 12"/>
          <p:cNvSpPr/>
          <p:nvPr userDrawn="1"/>
        </p:nvSpPr>
        <p:spPr>
          <a:xfrm>
            <a:off x="4495800" y="3505200"/>
            <a:ext cx="4648200" cy="33528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pic>
        <p:nvPicPr>
          <p:cNvPr id="14" name="Picture 13"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4114800" y="2743200"/>
            <a:ext cx="4926104" cy="5054004"/>
          </a:xfrm>
          <a:prstGeom prst="rect">
            <a:avLst/>
          </a:prstGeom>
        </p:spPr>
      </p:pic>
      <p:sp>
        <p:nvSpPr>
          <p:cNvPr id="15" name="Rectangle 14"/>
          <p:cNvSpPr/>
          <p:nvPr userDrawn="1"/>
        </p:nvSpPr>
        <p:spPr>
          <a:xfrm>
            <a:off x="0" y="0"/>
            <a:ext cx="4495800" cy="3505200"/>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cxnSp>
        <p:nvCxnSpPr>
          <p:cNvPr id="17" name="Straight Connector 16"/>
          <p:cNvCxnSpPr/>
          <p:nvPr userDrawn="1"/>
        </p:nvCxnSpPr>
        <p:spPr>
          <a:xfrm>
            <a:off x="381000" y="6248400"/>
            <a:ext cx="3377784" cy="0"/>
          </a:xfrm>
          <a:prstGeom prst="line">
            <a:avLst/>
          </a:prstGeom>
          <a:noFill/>
          <a:ln w="12700" cap="flat" cmpd="sng" algn="ctr">
            <a:solidFill>
              <a:sysClr val="window" lastClr="FFFFFF"/>
            </a:solidFill>
            <a:prstDash val="solid"/>
          </a:ln>
          <a:effectLst/>
        </p:spPr>
      </p:cxnSp>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0200" y="3657600"/>
            <a:ext cx="2997200" cy="2997200"/>
          </a:xfrm>
          <a:prstGeom prst="rect">
            <a:avLst/>
          </a:prstGeom>
        </p:spPr>
      </p:pic>
      <p:cxnSp>
        <p:nvCxnSpPr>
          <p:cNvPr id="19" name="Straight Connector 18"/>
          <p:cNvCxnSpPr/>
          <p:nvPr userDrawn="1"/>
        </p:nvCxnSpPr>
        <p:spPr>
          <a:xfrm>
            <a:off x="381000" y="6705600"/>
            <a:ext cx="3377784" cy="0"/>
          </a:xfrm>
          <a:prstGeom prst="line">
            <a:avLst/>
          </a:prstGeom>
          <a:noFill/>
          <a:ln w="12700" cap="flat" cmpd="sng" algn="ctr">
            <a:solidFill>
              <a:sysClr val="window" lastClr="FFFFFF"/>
            </a:solidFill>
            <a:prstDash val="solid"/>
          </a:ln>
          <a:effectLst/>
        </p:spPr>
      </p:cxnSp>
      <p:sp>
        <p:nvSpPr>
          <p:cNvPr id="2" name="Title 1"/>
          <p:cNvSpPr>
            <a:spLocks noGrp="1"/>
          </p:cNvSpPr>
          <p:nvPr>
            <p:ph type="title" hasCustomPrompt="1"/>
          </p:nvPr>
        </p:nvSpPr>
        <p:spPr>
          <a:xfrm>
            <a:off x="381000" y="596354"/>
            <a:ext cx="4114800" cy="2422727"/>
          </a:xfrm>
        </p:spPr>
        <p:txBody>
          <a:bodyPr/>
          <a:lstStyle>
            <a:lvl1pPr algn="l">
              <a:lnSpc>
                <a:spcPct val="80000"/>
              </a:lnSpc>
              <a:defRPr b="1" baseline="0">
                <a:solidFill>
                  <a:schemeClr val="bg1"/>
                </a:solidFill>
              </a:defRPr>
            </a:lvl1pPr>
          </a:lstStyle>
          <a:p>
            <a:r>
              <a:rPr lang="en-US" dirty="0"/>
              <a:t>This is a</a:t>
            </a:r>
            <a:br>
              <a:rPr lang="en-US" dirty="0"/>
            </a:br>
            <a:r>
              <a:rPr lang="en-US" dirty="0"/>
              <a:t>Title Page</a:t>
            </a:r>
            <a:br>
              <a:rPr lang="en-US" dirty="0"/>
            </a:br>
            <a:r>
              <a:rPr lang="en-US" dirty="0"/>
              <a:t>Headline </a:t>
            </a:r>
            <a:br>
              <a:rPr lang="en-US" dirty="0"/>
            </a:br>
            <a:r>
              <a:rPr lang="en-US" dirty="0"/>
              <a:t>Style</a:t>
            </a:r>
          </a:p>
        </p:txBody>
      </p:sp>
      <p:sp>
        <p:nvSpPr>
          <p:cNvPr id="20" name="Picture Placeholder 2"/>
          <p:cNvSpPr>
            <a:spLocks noGrp="1"/>
          </p:cNvSpPr>
          <p:nvPr>
            <p:ph type="pic" idx="13"/>
          </p:nvPr>
        </p:nvSpPr>
        <p:spPr>
          <a:xfrm>
            <a:off x="4495800" y="13359"/>
            <a:ext cx="4648200" cy="3491841"/>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1" name="Picture Placeholder 2"/>
          <p:cNvSpPr>
            <a:spLocks noGrp="1"/>
          </p:cNvSpPr>
          <p:nvPr>
            <p:ph type="pic" idx="14"/>
          </p:nvPr>
        </p:nvSpPr>
        <p:spPr>
          <a:xfrm>
            <a:off x="0" y="3505201"/>
            <a:ext cx="4495800" cy="3352800"/>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421196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73276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56551954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Tree>
    <p:extLst>
      <p:ext uri="{BB962C8B-B14F-4D97-AF65-F5344CB8AC3E}">
        <p14:creationId xmlns:p14="http://schemas.microsoft.com/office/powerpoint/2010/main" val="179851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column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9"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0"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206073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Tx/>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51762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3495F-27FE-7F4C-B5F6-27ED40EC04EA}" type="datetimeFigureOut">
              <a:rPr lang="en-US" smtClean="0"/>
              <a:pPr/>
              <a:t>2/18/25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0D-290D-9845-9971-969DE126CE7F}" type="slidenum">
              <a:rPr lang="en-US" smtClean="0"/>
              <a:pPr/>
              <a:t>‹#›</a:t>
            </a:fld>
            <a:endParaRPr lang="en-US"/>
          </a:p>
        </p:txBody>
      </p:sp>
    </p:spTree>
    <p:extLst>
      <p:ext uri="{BB962C8B-B14F-4D97-AF65-F5344CB8AC3E}">
        <p14:creationId xmlns:p14="http://schemas.microsoft.com/office/powerpoint/2010/main" val="45360650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8" r:id="rId3"/>
    <p:sldLayoutId id="2147483654" r:id="rId4"/>
    <p:sldLayoutId id="2147483650" r:id="rId5"/>
    <p:sldLayoutId id="2147483652" r:id="rId6"/>
    <p:sldLayoutId id="2147483665" r:id="rId7"/>
    <p:sldLayoutId id="2147483666" r:id="rId8"/>
    <p:sldLayoutId id="2147483662" r:id="rId9"/>
    <p:sldLayoutId id="2147483661" r:id="rId10"/>
    <p:sldLayoutId id="2147483664" r:id="rId11"/>
    <p:sldLayoutId id="2147483663" r:id="rId12"/>
    <p:sldLayoutId id="2147483669" r:id="rId13"/>
    <p:sldLayoutId id="2147483670" r:id="rId14"/>
    <p:sldLayoutId id="2147483660" r:id="rId15"/>
    <p:sldLayoutId id="2147483672" r:id="rId16"/>
    <p:sldLayoutId id="2147483673" r:id="rId1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4000" dirty="0"/>
            </a:br>
            <a:br>
              <a:rPr lang="en-US" sz="4000" dirty="0"/>
            </a:br>
            <a:r>
              <a:rPr lang="en-US" sz="4000" b="0" dirty="0"/>
              <a:t>The Process of Healthcare Chaplaincy: An Overview</a:t>
            </a:r>
            <a:r>
              <a:rPr lang="en-US" sz="4000" dirty="0"/>
              <a:t> </a:t>
            </a:r>
            <a:br>
              <a:rPr lang="en-US" sz="4000" dirty="0"/>
            </a:br>
            <a:br>
              <a:rPr lang="en-US" sz="4000" dirty="0"/>
            </a:br>
            <a:r>
              <a:rPr lang="en-US" sz="4000" dirty="0"/>
              <a:t> </a:t>
            </a:r>
          </a:p>
        </p:txBody>
      </p:sp>
      <p:sp>
        <p:nvSpPr>
          <p:cNvPr id="4" name="Content Placeholder 3"/>
          <p:cNvSpPr>
            <a:spLocks noGrp="1"/>
          </p:cNvSpPr>
          <p:nvPr>
            <p:ph sz="half" idx="1"/>
          </p:nvPr>
        </p:nvSpPr>
        <p:spPr>
          <a:xfrm>
            <a:off x="685800" y="3863454"/>
            <a:ext cx="6299200" cy="871768"/>
          </a:xfrm>
        </p:spPr>
        <p:txBody>
          <a:bodyPr/>
          <a:lstStyle/>
          <a:p>
            <a:r>
              <a:rPr lang="en-US" dirty="0"/>
              <a:t>The Rev. George Handzo, APBCC, CSSBB</a:t>
            </a:r>
          </a:p>
        </p:txBody>
      </p:sp>
      <p:sp>
        <p:nvSpPr>
          <p:cNvPr id="5" name="Content Placeholder 4"/>
          <p:cNvSpPr>
            <a:spLocks noGrp="1"/>
          </p:cNvSpPr>
          <p:nvPr>
            <p:ph sz="half" idx="10"/>
          </p:nvPr>
        </p:nvSpPr>
        <p:spPr>
          <a:xfrm>
            <a:off x="685800" y="4584555"/>
            <a:ext cx="6299200" cy="1426777"/>
          </a:xfrm>
        </p:spPr>
        <p:txBody>
          <a:bodyPr>
            <a:normAutofit/>
          </a:bodyPr>
          <a:lstStyle/>
          <a:p>
            <a:r>
              <a:rPr lang="en-US" dirty="0"/>
              <a:t>Director, Health Services Research &amp; Quality</a:t>
            </a:r>
          </a:p>
          <a:p>
            <a:r>
              <a:rPr lang="en-US" dirty="0"/>
              <a:t>HealthCare Chaplaincy Network</a:t>
            </a:r>
          </a:p>
          <a:p>
            <a:r>
              <a:rPr lang="en-US" dirty="0"/>
              <a:t>New York, NY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0E08-3EBD-3140-9443-9C9184FE3C6B}"/>
              </a:ext>
            </a:extLst>
          </p:cNvPr>
          <p:cNvSpPr>
            <a:spLocks noGrp="1"/>
          </p:cNvSpPr>
          <p:nvPr>
            <p:ph type="title"/>
          </p:nvPr>
        </p:nvSpPr>
        <p:spPr/>
        <p:txBody>
          <a:bodyPr/>
          <a:lstStyle/>
          <a:p>
            <a:r>
              <a:rPr lang="en-US" dirty="0"/>
              <a:t>Chaplains in COVID</a:t>
            </a:r>
          </a:p>
        </p:txBody>
      </p:sp>
      <p:sp>
        <p:nvSpPr>
          <p:cNvPr id="3" name="Content Placeholder 2">
            <a:extLst>
              <a:ext uri="{FF2B5EF4-FFF2-40B4-BE49-F238E27FC236}">
                <a16:creationId xmlns:a16="http://schemas.microsoft.com/office/drawing/2014/main" id="{6DBA4933-BFF8-B54A-A6D3-6060146A3D94}"/>
              </a:ext>
            </a:extLst>
          </p:cNvPr>
          <p:cNvSpPr>
            <a:spLocks noGrp="1"/>
          </p:cNvSpPr>
          <p:nvPr>
            <p:ph sz="half" idx="1"/>
          </p:nvPr>
        </p:nvSpPr>
        <p:spPr/>
        <p:txBody>
          <a:bodyPr>
            <a:normAutofit lnSpcReduction="10000"/>
          </a:bodyPr>
          <a:lstStyle/>
          <a:p>
            <a:r>
              <a:rPr lang="en-US" dirty="0"/>
              <a:t>….most respondents weren’t clear about their role during the pandemic. Perhaps more surprisingly, the survey showed that chaplains weren’t clear about their role </a:t>
            </a:r>
            <a:r>
              <a:rPr lang="en-US" i="1" dirty="0"/>
              <a:t>before </a:t>
            </a:r>
            <a:r>
              <a:rPr lang="en-US" dirty="0"/>
              <a:t>the pandemic either.</a:t>
            </a:r>
          </a:p>
          <a:p>
            <a:r>
              <a:rPr lang="en-US" dirty="0"/>
              <a:t>Whilst some chaplains were viewed as essential employees by their </a:t>
            </a:r>
            <a:r>
              <a:rPr lang="en-US" dirty="0" err="1"/>
              <a:t>organisations</a:t>
            </a:r>
            <a:r>
              <a:rPr lang="en-US" dirty="0"/>
              <a:t>, most were not. </a:t>
            </a:r>
          </a:p>
          <a:p>
            <a:r>
              <a:rPr lang="en-US" dirty="0"/>
              <a:t>This paper concludes that in general chaplains lack leadership skills, and confusion about their role will persist until this changes.</a:t>
            </a:r>
          </a:p>
          <a:p>
            <a:endParaRPr lang="en-US" dirty="0"/>
          </a:p>
          <a:p>
            <a:pPr marL="0" indent="0">
              <a:buNone/>
            </a:pPr>
            <a:r>
              <a:rPr lang="en-US" sz="1400" b="0" dirty="0"/>
              <a:t>Snowden, A. (2021). What did chaplains do during the covid pandemic? An international survey. </a:t>
            </a:r>
            <a:r>
              <a:rPr lang="en-US" sz="1400" b="0" i="1" dirty="0"/>
              <a:t>Journal of Pastoral Care &amp; Counseling</a:t>
            </a:r>
            <a:r>
              <a:rPr lang="en-US" sz="1400" b="0" dirty="0"/>
              <a:t>, </a:t>
            </a:r>
            <a:r>
              <a:rPr lang="en-US" sz="1400" b="0" i="1" dirty="0"/>
              <a:t>75</a:t>
            </a:r>
            <a:r>
              <a:rPr lang="en-US" sz="1400" b="0" dirty="0"/>
              <a:t>(1_suppl), 6-16.</a:t>
            </a:r>
            <a:endParaRPr lang="en-US" sz="1400" dirty="0"/>
          </a:p>
        </p:txBody>
      </p:sp>
    </p:spTree>
    <p:extLst>
      <p:ext uri="{BB962C8B-B14F-4D97-AF65-F5344CB8AC3E}">
        <p14:creationId xmlns:p14="http://schemas.microsoft.com/office/powerpoint/2010/main" val="129955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304800" y="304800"/>
            <a:ext cx="8839200" cy="62484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dirty="0"/>
              <a:t>International Palliative Care Network  Lecture Series 2013</a:t>
            </a:r>
          </a:p>
        </p:txBody>
      </p:sp>
      <p:sp>
        <p:nvSpPr>
          <p:cNvPr id="20" name="Oval 19"/>
          <p:cNvSpPr/>
          <p:nvPr/>
        </p:nvSpPr>
        <p:spPr>
          <a:xfrm>
            <a:off x="838200" y="990600"/>
            <a:ext cx="7734300" cy="5121349"/>
          </a:xfrm>
          <a:prstGeom prst="ellipse">
            <a:avLst/>
          </a:prstGeom>
          <a:solidFill>
            <a:schemeClr val="tx1">
              <a:lumMod val="50000"/>
              <a:lumOff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bwMode="auto">
          <a:xfrm>
            <a:off x="4122873" y="1666711"/>
            <a:ext cx="3649528" cy="3529584"/>
          </a:xfrm>
          <a:prstGeom prst="ellipse">
            <a:avLst/>
          </a:prstGeom>
          <a:solidFill>
            <a:srgbClr val="0044CC">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6" name="Oval 5"/>
          <p:cNvSpPr/>
          <p:nvPr/>
        </p:nvSpPr>
        <p:spPr bwMode="auto">
          <a:xfrm>
            <a:off x="5486400" y="4419600"/>
            <a:ext cx="1905000" cy="1524000"/>
          </a:xfrm>
          <a:prstGeom prst="ellipse">
            <a:avLst/>
          </a:prstGeom>
          <a:solidFill>
            <a:schemeClr val="bg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16" name="Oval 15"/>
          <p:cNvSpPr/>
          <p:nvPr/>
        </p:nvSpPr>
        <p:spPr bwMode="auto">
          <a:xfrm>
            <a:off x="1600200" y="1828800"/>
            <a:ext cx="3648456" cy="3525084"/>
          </a:xfrm>
          <a:prstGeom prst="ellipse">
            <a:avLst/>
          </a:prstGeom>
          <a:solidFill>
            <a:srgbClr val="FF00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19" name="Oval 18"/>
          <p:cNvSpPr/>
          <p:nvPr/>
        </p:nvSpPr>
        <p:spPr bwMode="auto">
          <a:xfrm>
            <a:off x="4343400" y="2362200"/>
            <a:ext cx="3276600" cy="2824763"/>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9" name="TextBox 8"/>
          <p:cNvSpPr txBox="1"/>
          <p:nvPr/>
        </p:nvSpPr>
        <p:spPr>
          <a:xfrm>
            <a:off x="4572000" y="1828800"/>
            <a:ext cx="3080611" cy="584775"/>
          </a:xfrm>
          <a:prstGeom prst="rect">
            <a:avLst/>
          </a:prstGeom>
          <a:noFill/>
        </p:spPr>
        <p:txBody>
          <a:bodyPr wrap="square" rtlCol="0">
            <a:spAutoFit/>
          </a:bodyPr>
          <a:lstStyle/>
          <a:p>
            <a:pPr algn="ctr"/>
            <a:r>
              <a:rPr lang="en-US" sz="3200" dirty="0"/>
              <a:t>Spiritual Care</a:t>
            </a:r>
          </a:p>
        </p:txBody>
      </p:sp>
      <p:sp>
        <p:nvSpPr>
          <p:cNvPr id="10" name="TextBox 9"/>
          <p:cNvSpPr txBox="1"/>
          <p:nvPr/>
        </p:nvSpPr>
        <p:spPr>
          <a:xfrm>
            <a:off x="5237136" y="3196465"/>
            <a:ext cx="2306664" cy="1077218"/>
          </a:xfrm>
          <a:prstGeom prst="rect">
            <a:avLst/>
          </a:prstGeom>
          <a:noFill/>
        </p:spPr>
        <p:txBody>
          <a:bodyPr wrap="square" rtlCol="0">
            <a:spAutoFit/>
          </a:bodyPr>
          <a:lstStyle/>
          <a:p>
            <a:pPr algn="ctr"/>
            <a:r>
              <a:rPr lang="en-US" sz="3200" dirty="0"/>
              <a:t>Chaplaincy  </a:t>
            </a:r>
          </a:p>
          <a:p>
            <a:pPr algn="ctr"/>
            <a:r>
              <a:rPr lang="en-US" sz="3200" dirty="0"/>
              <a:t>Care</a:t>
            </a:r>
          </a:p>
        </p:txBody>
      </p:sp>
      <p:sp>
        <p:nvSpPr>
          <p:cNvPr id="17" name="TextBox 16"/>
          <p:cNvSpPr txBox="1"/>
          <p:nvPr/>
        </p:nvSpPr>
        <p:spPr>
          <a:xfrm>
            <a:off x="2209800" y="2132288"/>
            <a:ext cx="2114077" cy="1077218"/>
          </a:xfrm>
          <a:prstGeom prst="rect">
            <a:avLst/>
          </a:prstGeom>
          <a:noFill/>
        </p:spPr>
        <p:txBody>
          <a:bodyPr wrap="square" rtlCol="0">
            <a:spAutoFit/>
          </a:bodyPr>
          <a:lstStyle/>
          <a:p>
            <a:pPr algn="ctr"/>
            <a:r>
              <a:rPr lang="en-US" sz="3200" dirty="0"/>
              <a:t>Emotional Care</a:t>
            </a:r>
          </a:p>
        </p:txBody>
      </p:sp>
      <p:sp>
        <p:nvSpPr>
          <p:cNvPr id="11" name="TextBox 10"/>
          <p:cNvSpPr txBox="1"/>
          <p:nvPr/>
        </p:nvSpPr>
        <p:spPr>
          <a:xfrm>
            <a:off x="5105400" y="4876800"/>
            <a:ext cx="2667000" cy="1077218"/>
          </a:xfrm>
          <a:prstGeom prst="rect">
            <a:avLst/>
          </a:prstGeom>
          <a:noFill/>
        </p:spPr>
        <p:txBody>
          <a:bodyPr wrap="square" rtlCol="0">
            <a:spAutoFit/>
          </a:bodyPr>
          <a:lstStyle/>
          <a:p>
            <a:pPr algn="ctr"/>
            <a:r>
              <a:rPr lang="en-US" sz="3200" dirty="0"/>
              <a:t>Pastoral </a:t>
            </a:r>
          </a:p>
          <a:p>
            <a:pPr algn="ctr"/>
            <a:r>
              <a:rPr lang="en-US" sz="3200" dirty="0"/>
              <a:t>Care</a:t>
            </a:r>
          </a:p>
        </p:txBody>
      </p:sp>
      <p:sp>
        <p:nvSpPr>
          <p:cNvPr id="15" name="TextBox 14"/>
          <p:cNvSpPr txBox="1"/>
          <p:nvPr/>
        </p:nvSpPr>
        <p:spPr>
          <a:xfrm>
            <a:off x="2590800" y="1066800"/>
            <a:ext cx="3886200" cy="769441"/>
          </a:xfrm>
          <a:prstGeom prst="rect">
            <a:avLst/>
          </a:prstGeom>
          <a:noFill/>
        </p:spPr>
        <p:txBody>
          <a:bodyPr wrap="square" rtlCol="0">
            <a:spAutoFit/>
          </a:bodyPr>
          <a:lstStyle/>
          <a:p>
            <a:pPr algn="ctr"/>
            <a:r>
              <a:rPr lang="en-US" sz="4400" dirty="0"/>
              <a:t>Health Care</a:t>
            </a:r>
          </a:p>
        </p:txBody>
      </p:sp>
      <p:sp>
        <p:nvSpPr>
          <p:cNvPr id="23" name="TextBox 22"/>
          <p:cNvSpPr txBox="1"/>
          <p:nvPr/>
        </p:nvSpPr>
        <p:spPr>
          <a:xfrm>
            <a:off x="2895600" y="228600"/>
            <a:ext cx="3149600" cy="769441"/>
          </a:xfrm>
          <a:prstGeom prst="rect">
            <a:avLst/>
          </a:prstGeom>
          <a:noFill/>
        </p:spPr>
        <p:txBody>
          <a:bodyPr wrap="square" rtlCol="0">
            <a:spAutoFit/>
          </a:bodyPr>
          <a:lstStyle/>
          <a:p>
            <a:pPr algn="ctr"/>
            <a:r>
              <a:rPr lang="en-US" sz="4400" dirty="0"/>
              <a:t>Community</a:t>
            </a:r>
          </a:p>
        </p:txBody>
      </p:sp>
    </p:spTree>
    <p:extLst>
      <p:ext uri="{BB962C8B-B14F-4D97-AF65-F5344CB8AC3E}">
        <p14:creationId xmlns:p14="http://schemas.microsoft.com/office/powerpoint/2010/main" val="503007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bwMode="auto">
          <a:noFill/>
          <a:ln>
            <a:miter lim="800000"/>
            <a:headEnd/>
            <a:tailEnd/>
          </a:ln>
        </p:spPr>
        <p:txBody>
          <a:bodyPr vert="horz" wrap="square" lIns="86960" tIns="43480" rIns="86960" bIns="43480" numCol="1" anchor="t" anchorCtr="0" compatLnSpc="1">
            <a:prstTxWarp prst="textNoShape">
              <a:avLst/>
            </a:prstTxWarp>
          </a:bodyPr>
          <a:lstStyle/>
          <a:p>
            <a:r>
              <a:rPr lang="en-US" dirty="0"/>
              <a:t>Role on the Team</a:t>
            </a:r>
          </a:p>
        </p:txBody>
      </p:sp>
      <p:sp>
        <p:nvSpPr>
          <p:cNvPr id="31747" name="Content Placeholder 5"/>
          <p:cNvSpPr>
            <a:spLocks noGrp="1"/>
          </p:cNvSpPr>
          <p:nvPr>
            <p:ph idx="1"/>
          </p:nvPr>
        </p:nvSpPr>
        <p:spPr>
          <a:xfrm>
            <a:off x="533400" y="1600201"/>
            <a:ext cx="7924800" cy="4724400"/>
          </a:xfrm>
        </p:spPr>
        <p:txBody>
          <a:bodyPr>
            <a:normAutofit/>
          </a:bodyPr>
          <a:lstStyle/>
          <a:p>
            <a:endParaRPr lang="en-US" dirty="0"/>
          </a:p>
          <a:p>
            <a:pPr marL="704012" indent="-274291">
              <a:lnSpc>
                <a:spcPct val="80000"/>
              </a:lnSpc>
            </a:pPr>
            <a:endParaRPr lang="en-US" dirty="0"/>
          </a:p>
          <a:p>
            <a:pPr marL="704012" indent="-274291" algn="ctr">
              <a:lnSpc>
                <a:spcPct val="80000"/>
              </a:lnSpc>
            </a:pPr>
            <a:r>
              <a:rPr lang="en-US" sz="2800" dirty="0"/>
              <a:t>Spiritual Care Generalist </a:t>
            </a:r>
          </a:p>
          <a:p>
            <a:pPr marL="429721" indent="0" algn="ctr">
              <a:lnSpc>
                <a:spcPct val="80000"/>
              </a:lnSpc>
              <a:buNone/>
            </a:pPr>
            <a:r>
              <a:rPr lang="en-US" sz="2800" dirty="0"/>
              <a:t>vs.</a:t>
            </a:r>
          </a:p>
          <a:p>
            <a:pPr marL="704012" indent="-274291" algn="ctr">
              <a:lnSpc>
                <a:spcPct val="80000"/>
              </a:lnSpc>
            </a:pPr>
            <a:r>
              <a:rPr lang="en-US" sz="2800" dirty="0"/>
              <a:t>Spiritual Care Specialist</a:t>
            </a:r>
          </a:p>
          <a:p>
            <a:endParaRPr lang="en-US" sz="2800" dirty="0"/>
          </a:p>
          <a:p>
            <a:endParaRPr lang="en-US" dirty="0"/>
          </a:p>
          <a:p>
            <a:endParaRPr lang="en-US" sz="1700" dirty="0"/>
          </a:p>
          <a:p>
            <a:endParaRPr lang="en-US" sz="1700" dirty="0"/>
          </a:p>
          <a:p>
            <a:pPr marL="76191" indent="0">
              <a:buNone/>
            </a:pPr>
            <a:r>
              <a:rPr lang="en-US" sz="1400" b="0" dirty="0"/>
              <a:t>Handzo, G. F. &amp; Koenig, H. G. (2004). Spiritual Care: Whose Job is it Anyway? </a:t>
            </a:r>
            <a:r>
              <a:rPr lang="en-US" sz="1400" b="0" i="1" dirty="0"/>
              <a:t>Southern Medical Journal, 97(12), </a:t>
            </a:r>
            <a:r>
              <a:rPr lang="en-US" sz="1400" b="0" dirty="0"/>
              <a:t>1242-1244.</a:t>
            </a:r>
          </a:p>
          <a:p>
            <a:endParaRPr lang="en-US" sz="1600" b="0" dirty="0"/>
          </a:p>
        </p:txBody>
      </p:sp>
    </p:spTree>
    <p:extLst>
      <p:ext uri="{BB962C8B-B14F-4D97-AF65-F5344CB8AC3E}">
        <p14:creationId xmlns:p14="http://schemas.microsoft.com/office/powerpoint/2010/main" val="744575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Consensus Conference: The Model </a:t>
            </a:r>
          </a:p>
        </p:txBody>
      </p:sp>
      <p:sp>
        <p:nvSpPr>
          <p:cNvPr id="3" name="Content Placeholder 2"/>
          <p:cNvSpPr>
            <a:spLocks noGrp="1"/>
          </p:cNvSpPr>
          <p:nvPr>
            <p:ph sz="half" idx="1"/>
          </p:nvPr>
        </p:nvSpPr>
        <p:spPr>
          <a:xfrm>
            <a:off x="350268" y="1641235"/>
            <a:ext cx="8443463" cy="4210608"/>
          </a:xfrm>
        </p:spPr>
        <p:txBody>
          <a:bodyPr>
            <a:normAutofit lnSpcReduction="10000"/>
          </a:bodyPr>
          <a:lstStyle/>
          <a:p>
            <a:pPr>
              <a:buFont typeface="Arial"/>
              <a:buChar char="•"/>
            </a:pPr>
            <a:endParaRPr lang="en-US" sz="2800" dirty="0"/>
          </a:p>
          <a:p>
            <a:pPr>
              <a:buFont typeface="Arial"/>
              <a:buChar char="•"/>
            </a:pPr>
            <a:r>
              <a:rPr lang="en-US" sz="2800" dirty="0"/>
              <a:t>Generalist/Specialist Model</a:t>
            </a:r>
          </a:p>
          <a:p>
            <a:pPr>
              <a:buFont typeface="Arial"/>
              <a:buChar char="•"/>
            </a:pPr>
            <a:r>
              <a:rPr lang="en-US" sz="2800" dirty="0"/>
              <a:t>Spiritual care is everyone’s job</a:t>
            </a:r>
          </a:p>
          <a:p>
            <a:pPr>
              <a:buFont typeface="Arial"/>
              <a:buChar char="•"/>
            </a:pPr>
            <a:r>
              <a:rPr lang="en-US" sz="2800" dirty="0"/>
              <a:t>Chaplains are the spiritual care lead</a:t>
            </a:r>
          </a:p>
          <a:p>
            <a:pPr>
              <a:buFont typeface="Arial"/>
              <a:buChar char="•"/>
            </a:pPr>
            <a:r>
              <a:rPr lang="en-US" sz="2800" dirty="0"/>
              <a:t>Referral practice focused on spiritual distress</a:t>
            </a:r>
          </a:p>
          <a:p>
            <a:pPr>
              <a:buFont typeface="Arial"/>
              <a:buChar char="•"/>
            </a:pPr>
            <a:r>
              <a:rPr lang="en-US" sz="2800" dirty="0"/>
              <a:t>Screening, History, Assessment, Diagnosis, Plan</a:t>
            </a:r>
          </a:p>
          <a:p>
            <a:pPr marL="0" indent="0">
              <a:buNone/>
            </a:pPr>
            <a:r>
              <a:rPr lang="en-US" sz="1500" b="0" dirty="0" err="1">
                <a:latin typeface="+mn-lt"/>
              </a:rPr>
              <a:t>Puchalski</a:t>
            </a:r>
            <a:r>
              <a:rPr lang="en-US" sz="1500" b="0" dirty="0">
                <a:latin typeface="+mn-lt"/>
              </a:rPr>
              <a:t>, C., Ferrell, B., Virani, R., Otis-Green, S., Baird, P., Bull, J., ... &amp; </a:t>
            </a:r>
            <a:r>
              <a:rPr lang="en-US" sz="1500" b="0" dirty="0" err="1">
                <a:latin typeface="+mn-lt"/>
              </a:rPr>
              <a:t>Sulmasy</a:t>
            </a:r>
            <a:r>
              <a:rPr lang="en-US" sz="1500" b="0" dirty="0">
                <a:latin typeface="+mn-lt"/>
              </a:rPr>
              <a:t>, D. (2009). Improving the quality of spiritual care as a dimension of palliative care: the report of the Consensus Conference. </a:t>
            </a:r>
            <a:r>
              <a:rPr lang="en-US" sz="1500" b="0" i="1" dirty="0">
                <a:latin typeface="+mn-lt"/>
              </a:rPr>
              <a:t>Journal of palliative medicine</a:t>
            </a:r>
            <a:r>
              <a:rPr lang="en-US" sz="1500" b="0" dirty="0">
                <a:latin typeface="+mn-lt"/>
              </a:rPr>
              <a:t>, </a:t>
            </a:r>
            <a:r>
              <a:rPr lang="en-US" sz="1500" b="0" i="1" dirty="0">
                <a:latin typeface="+mn-lt"/>
              </a:rPr>
              <a:t>12</a:t>
            </a:r>
            <a:r>
              <a:rPr lang="en-US" sz="1500" b="0" dirty="0">
                <a:latin typeface="+mn-lt"/>
              </a:rPr>
              <a:t>(10), 885-904.</a:t>
            </a:r>
            <a:endParaRPr lang="en-US" sz="1500" dirty="0">
              <a:effectLst>
                <a:outerShdw blurRad="38100" dist="38100" dir="2700000" algn="tl">
                  <a:srgbClr val="DDDDDD"/>
                </a:outerShdw>
              </a:effectLst>
              <a:latin typeface="+mn-lt"/>
              <a:cs typeface="Times New Roman" charset="0"/>
            </a:endParaRPr>
          </a:p>
          <a:p>
            <a:pPr marL="0" indent="0">
              <a:buNone/>
            </a:pPr>
            <a:endParaRPr lang="en-US" sz="1500" dirty="0"/>
          </a:p>
          <a:p>
            <a:endParaRPr lang="en-US" sz="1500" dirty="0"/>
          </a:p>
          <a:p>
            <a:endParaRPr lang="en-US" dirty="0"/>
          </a:p>
        </p:txBody>
      </p:sp>
    </p:spTree>
    <p:extLst>
      <p:ext uri="{BB962C8B-B14F-4D97-AF65-F5344CB8AC3E}">
        <p14:creationId xmlns:p14="http://schemas.microsoft.com/office/powerpoint/2010/main" val="68444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219A-772F-8242-B46B-997894B1110B}"/>
              </a:ext>
            </a:extLst>
          </p:cNvPr>
          <p:cNvSpPr>
            <a:spLocks noGrp="1"/>
          </p:cNvSpPr>
          <p:nvPr>
            <p:ph type="title"/>
          </p:nvPr>
        </p:nvSpPr>
        <p:spPr/>
        <p:txBody>
          <a:bodyPr/>
          <a:lstStyle/>
          <a:p>
            <a:r>
              <a:rPr lang="en-US" dirty="0"/>
              <a:t>Who is the Chaplain?</a:t>
            </a:r>
          </a:p>
        </p:txBody>
      </p:sp>
      <p:sp>
        <p:nvSpPr>
          <p:cNvPr id="3" name="Content Placeholder 2">
            <a:extLst>
              <a:ext uri="{FF2B5EF4-FFF2-40B4-BE49-F238E27FC236}">
                <a16:creationId xmlns:a16="http://schemas.microsoft.com/office/drawing/2014/main" id="{C9C6CC8D-7910-9941-B6EE-5F31B019B028}"/>
              </a:ext>
            </a:extLst>
          </p:cNvPr>
          <p:cNvSpPr>
            <a:spLocks noGrp="1"/>
          </p:cNvSpPr>
          <p:nvPr>
            <p:ph sz="half" idx="1"/>
          </p:nvPr>
        </p:nvSpPr>
        <p:spPr/>
        <p:txBody>
          <a:bodyPr>
            <a:normAutofit lnSpcReduction="10000"/>
          </a:bodyPr>
          <a:lstStyle/>
          <a:p>
            <a:endParaRPr lang="en-US" dirty="0"/>
          </a:p>
          <a:p>
            <a:pPr marL="0" indent="0">
              <a:buNone/>
            </a:pPr>
            <a:r>
              <a:rPr lang="en-US" dirty="0"/>
              <a:t>The chaplain is the spiritual care specialist on the health care team. They support patients, families, their caregivers and staff to draw on their spiritual, religious, emotional, and cultural resources, as well as their personal values to cope with their experiences in the health care context. They are unique and essential members of the interdisciplinary team with the goal of providing person-centered care. </a:t>
            </a:r>
          </a:p>
          <a:p>
            <a:pPr marL="0" indent="0">
              <a:buNone/>
            </a:pPr>
            <a:endParaRPr lang="en-US" dirty="0"/>
          </a:p>
          <a:p>
            <a:pPr marL="0" marR="0" indent="0">
              <a:spcBef>
                <a:spcPts val="0"/>
              </a:spcBef>
              <a:spcAft>
                <a:spcPts val="0"/>
              </a:spcAft>
              <a:buNone/>
            </a:pPr>
            <a:r>
              <a:rPr lang="en-US" sz="1200" b="0" dirty="0">
                <a:solidFill>
                  <a:srgbClr val="000000"/>
                </a:solidFill>
                <a:effectLst/>
                <a:latin typeface="Times New Roman" panose="02020603050405020304" pitchFamily="18" charset="0"/>
                <a:ea typeface="Times New Roman" panose="02020603050405020304" pitchFamily="18" charset="0"/>
              </a:rPr>
              <a:t>Handzo G, </a:t>
            </a:r>
            <a:r>
              <a:rPr lang="en-US" sz="1200" b="0" dirty="0" err="1">
                <a:solidFill>
                  <a:srgbClr val="000000"/>
                </a:solidFill>
                <a:effectLst/>
                <a:latin typeface="Times New Roman" panose="02020603050405020304" pitchFamily="18" charset="0"/>
                <a:ea typeface="Times New Roman" panose="02020603050405020304" pitchFamily="18" charset="0"/>
              </a:rPr>
              <a:t>Buhuro</a:t>
            </a:r>
            <a:r>
              <a:rPr lang="en-US" sz="1200" b="0" dirty="0">
                <a:solidFill>
                  <a:srgbClr val="000000"/>
                </a:solidFill>
                <a:effectLst/>
                <a:latin typeface="Times New Roman" panose="02020603050405020304" pitchFamily="18" charset="0"/>
                <a:ea typeface="Times New Roman" panose="02020603050405020304" pitchFamily="18" charset="0"/>
              </a:rPr>
              <a:t> D, Kidd R, Saks N. </a:t>
            </a:r>
            <a:r>
              <a:rPr lang="en-US" sz="1200" b="0" dirty="0" err="1">
                <a:solidFill>
                  <a:srgbClr val="000000"/>
                </a:solidFill>
                <a:effectLst/>
                <a:latin typeface="Times New Roman" panose="02020603050405020304" pitchFamily="18" charset="0"/>
                <a:ea typeface="Times New Roman" panose="02020603050405020304" pitchFamily="18" charset="0"/>
              </a:rPr>
              <a:t>Ferrell,B</a:t>
            </a:r>
            <a:r>
              <a:rPr lang="en-US" sz="1200" b="0" dirty="0">
                <a:solidFill>
                  <a:srgbClr val="000000"/>
                </a:solidFill>
                <a:effectLst/>
                <a:latin typeface="Times New Roman" panose="02020603050405020304" pitchFamily="18" charset="0"/>
                <a:ea typeface="Times New Roman" panose="02020603050405020304" pitchFamily="18" charset="0"/>
              </a:rPr>
              <a:t>. (June 2023) A Statement on the Role and Qualifications of Health Care Chaplains for Research and Quality, J Pain Symptom Mange, 65(6), E745-E755 https://</a:t>
            </a:r>
            <a:r>
              <a:rPr lang="en-US" sz="1200" b="0" dirty="0" err="1">
                <a:solidFill>
                  <a:srgbClr val="000000"/>
                </a:solidFill>
                <a:effectLst/>
                <a:latin typeface="Times New Roman" panose="02020603050405020304" pitchFamily="18" charset="0"/>
                <a:ea typeface="Times New Roman" panose="02020603050405020304" pitchFamily="18" charset="0"/>
              </a:rPr>
              <a:t>doi.org</a:t>
            </a:r>
            <a:r>
              <a:rPr lang="en-US" sz="1200" b="0" dirty="0">
                <a:solidFill>
                  <a:srgbClr val="000000"/>
                </a:solidFill>
                <a:effectLst/>
                <a:latin typeface="Times New Roman" panose="02020603050405020304" pitchFamily="18" charset="0"/>
                <a:ea typeface="Times New Roman" panose="02020603050405020304" pitchFamily="18" charset="0"/>
              </a:rPr>
              <a:t>/10.1016/j.jpainsymman.2023.01.026. </a:t>
            </a:r>
            <a:endParaRPr lang="en-US" sz="1200" b="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b="0" dirty="0">
                <a:effectLst/>
                <a:latin typeface="Times New Roman" panose="02020603050405020304" pitchFamily="18" charset="0"/>
                <a:ea typeface="Times New Roman" panose="02020603050405020304" pitchFamily="18" charset="0"/>
              </a:rPr>
              <a:t> </a:t>
            </a:r>
          </a:p>
          <a:p>
            <a:pPr marL="0" indent="0">
              <a:buNone/>
            </a:pPr>
            <a:endParaRPr lang="en-US" dirty="0"/>
          </a:p>
          <a:p>
            <a:endParaRPr lang="en-US" dirty="0"/>
          </a:p>
        </p:txBody>
      </p:sp>
    </p:spTree>
    <p:extLst>
      <p:ext uri="{BB962C8B-B14F-4D97-AF65-F5344CB8AC3E}">
        <p14:creationId xmlns:p14="http://schemas.microsoft.com/office/powerpoint/2010/main" val="1485608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0D2AB-BFB8-B046-A76E-28E24555CF07}"/>
              </a:ext>
            </a:extLst>
          </p:cNvPr>
          <p:cNvSpPr>
            <a:spLocks noGrp="1"/>
          </p:cNvSpPr>
          <p:nvPr>
            <p:ph type="title"/>
          </p:nvPr>
        </p:nvSpPr>
        <p:spPr/>
        <p:txBody>
          <a:bodyPr/>
          <a:lstStyle/>
          <a:p>
            <a:r>
              <a:rPr lang="en-US" dirty="0"/>
              <a:t>Who is the Chaplain?</a:t>
            </a:r>
          </a:p>
        </p:txBody>
      </p:sp>
      <p:sp>
        <p:nvSpPr>
          <p:cNvPr id="3" name="Content Placeholder 2">
            <a:extLst>
              <a:ext uri="{FF2B5EF4-FFF2-40B4-BE49-F238E27FC236}">
                <a16:creationId xmlns:a16="http://schemas.microsoft.com/office/drawing/2014/main" id="{0F733C78-7F49-6043-A2DC-CE780B77A573}"/>
              </a:ext>
            </a:extLst>
          </p:cNvPr>
          <p:cNvSpPr>
            <a:spLocks noGrp="1"/>
          </p:cNvSpPr>
          <p:nvPr>
            <p:ph sz="half" idx="1"/>
          </p:nvPr>
        </p:nvSpPr>
        <p:spPr/>
        <p:txBody>
          <a:bodyPr>
            <a:normAutofit fontScale="92500" lnSpcReduction="10000"/>
          </a:bodyPr>
          <a:lstStyle/>
          <a:p>
            <a:pPr marL="0" indent="0">
              <a:buNone/>
            </a:pPr>
            <a:r>
              <a:rPr lang="en-US" dirty="0"/>
              <a:t>The professional health care chaplain has master’s level education in an academic field related to chaplaincy care and has completed formal clinical training in chaplaincy care. The chaplain is accountable to a code of ethics that includes a commitment to appropriate professional boundaries and respect for the values and beliefs of those for whom they care.  A professional chaplain has a command of a core knowledge base and array of spiritual-care competencies, including the ability to draw on the chaplain’s own spirituality. Board-certified chaplains have demonstrated advanced training, knowledge and skill according to a spiritual care standard and may have additional specialty certification, e.g., in hospice and palliative care. </a:t>
            </a:r>
          </a:p>
          <a:p>
            <a:endParaRPr lang="en-US" dirty="0"/>
          </a:p>
          <a:p>
            <a:endParaRPr lang="en-US" dirty="0"/>
          </a:p>
        </p:txBody>
      </p:sp>
    </p:spTree>
    <p:extLst>
      <p:ext uri="{BB962C8B-B14F-4D97-AF65-F5344CB8AC3E}">
        <p14:creationId xmlns:p14="http://schemas.microsoft.com/office/powerpoint/2010/main" val="3155968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73E46-3CB9-F014-F038-614C6E2B7F2A}"/>
              </a:ext>
            </a:extLst>
          </p:cNvPr>
          <p:cNvSpPr>
            <a:spLocks noGrp="1"/>
          </p:cNvSpPr>
          <p:nvPr>
            <p:ph type="title"/>
          </p:nvPr>
        </p:nvSpPr>
        <p:spPr/>
        <p:txBody>
          <a:bodyPr>
            <a:normAutofit fontScale="90000"/>
          </a:bodyPr>
          <a:lstStyle/>
          <a:p>
            <a:r>
              <a:rPr lang="en-US" dirty="0"/>
              <a:t>The Role of the Chaplain with  Patients and Caregivers </a:t>
            </a:r>
          </a:p>
        </p:txBody>
      </p:sp>
      <p:sp>
        <p:nvSpPr>
          <p:cNvPr id="3" name="Content Placeholder 2">
            <a:extLst>
              <a:ext uri="{FF2B5EF4-FFF2-40B4-BE49-F238E27FC236}">
                <a16:creationId xmlns:a16="http://schemas.microsoft.com/office/drawing/2014/main" id="{FB064F9B-A180-8836-CC80-0615DBF2E629}"/>
              </a:ext>
            </a:extLst>
          </p:cNvPr>
          <p:cNvSpPr>
            <a:spLocks noGrp="1"/>
          </p:cNvSpPr>
          <p:nvPr>
            <p:ph sz="half" idx="1"/>
          </p:nvPr>
        </p:nvSpPr>
        <p:spPr/>
        <p:txBody>
          <a:bodyPr>
            <a:normAutofit fontScale="92500"/>
          </a:bodyPr>
          <a:lstStyle/>
          <a:p>
            <a:pPr marL="0" marR="0">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role of health care chaplains is unique and essential. They provide evidence-based spiritual care and support the continued development of evidence-based practice. They provide evidence-based assessment, counseling and advocacy. They support patients, families, caregivers and staff, irrespective of their faith tradition or spirituality, who experience spiritual, emotional, existential or moral distress or who want support and compassionate caring to promote resilience and health. They support ethical decision making. The chaplain is also a psychosocial-care generalist and collaborates with social workers and other mental-health experts to provide unified psychosocial-spiritual care. </a:t>
            </a:r>
            <a:endParaRPr lang="en-US"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endParaRPr lang="en-US" dirty="0">
              <a:solidFill>
                <a:srgbClr val="000000"/>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045992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F7346-DF3E-6CDC-3EEF-094ADDA1D405}"/>
              </a:ext>
            </a:extLst>
          </p:cNvPr>
          <p:cNvSpPr>
            <a:spLocks noGrp="1"/>
          </p:cNvSpPr>
          <p:nvPr>
            <p:ph type="title"/>
          </p:nvPr>
        </p:nvSpPr>
        <p:spPr/>
        <p:txBody>
          <a:bodyPr>
            <a:normAutofit fontScale="90000"/>
          </a:bodyPr>
          <a:lstStyle/>
          <a:p>
            <a:r>
              <a:rPr lang="en-US" dirty="0"/>
              <a:t>The Role of the Chaplain with the Team </a:t>
            </a:r>
          </a:p>
        </p:txBody>
      </p:sp>
      <p:sp>
        <p:nvSpPr>
          <p:cNvPr id="3" name="Content Placeholder 2">
            <a:extLst>
              <a:ext uri="{FF2B5EF4-FFF2-40B4-BE49-F238E27FC236}">
                <a16:creationId xmlns:a16="http://schemas.microsoft.com/office/drawing/2014/main" id="{902A18D7-3F0A-9B40-ACFB-4BF4F77E6E1C}"/>
              </a:ext>
            </a:extLst>
          </p:cNvPr>
          <p:cNvSpPr>
            <a:spLocks noGrp="1"/>
          </p:cNvSpPr>
          <p:nvPr>
            <p:ph sz="half" idx="1"/>
          </p:nvPr>
        </p:nvSpPr>
        <p:spPr/>
        <p:txBody>
          <a:bodyPr/>
          <a:lstStyle/>
          <a:p>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 the essential, fully integrated spiritual care specialist on the care team, the chaplain develops and documents a spiritual care plan, provides input during clinical team rounds, educates clinical colleagues in generalist spiritual care, establishes comprehensive referral processes in response to spiritual distress and supports the spiritual well-being of team members both as professionals and persons. Chaplains often focus their care on high acuity and high-volume patient care areas but are also increasingly present in outpatient and telehealth settings. </a:t>
            </a:r>
            <a:endParaRPr lang="en-US" dirty="0">
              <a:solidFill>
                <a:srgbClr val="000000"/>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53407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AF3A-5EC1-7186-0CBE-EA8EED884CDF}"/>
              </a:ext>
            </a:extLst>
          </p:cNvPr>
          <p:cNvSpPr>
            <a:spLocks noGrp="1"/>
          </p:cNvSpPr>
          <p:nvPr>
            <p:ph type="title"/>
          </p:nvPr>
        </p:nvSpPr>
        <p:spPr/>
        <p:txBody>
          <a:bodyPr>
            <a:normAutofit fontScale="90000"/>
          </a:bodyPr>
          <a:lstStyle/>
          <a:p>
            <a:r>
              <a:rPr lang="en-US" dirty="0"/>
              <a:t>The Role of the Chaplain with the Institution</a:t>
            </a:r>
          </a:p>
        </p:txBody>
      </p:sp>
      <p:sp>
        <p:nvSpPr>
          <p:cNvPr id="3" name="Content Placeholder 2">
            <a:extLst>
              <a:ext uri="{FF2B5EF4-FFF2-40B4-BE49-F238E27FC236}">
                <a16:creationId xmlns:a16="http://schemas.microsoft.com/office/drawing/2014/main" id="{6A6F032F-FD10-42E7-23E5-463E6173E80B}"/>
              </a:ext>
            </a:extLst>
          </p:cNvPr>
          <p:cNvSpPr>
            <a:spLocks noGrp="1"/>
          </p:cNvSpPr>
          <p:nvPr>
            <p:ph sz="half" idx="1"/>
          </p:nvPr>
        </p:nvSpPr>
        <p:spPr/>
        <p:txBody>
          <a:bodyPr>
            <a:normAutofit fontScale="92500" lnSpcReduction="10000"/>
          </a:bodyPr>
          <a:lstStyle/>
          <a:p>
            <a:pPr marL="0" marR="0" indent="0">
              <a:spcBef>
                <a:spcPts val="0"/>
              </a:spcBef>
              <a:spcAft>
                <a:spcPts val="0"/>
              </a:spcAft>
              <a:buNone/>
            </a:pP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Chaplains contribute beyond the care of individuals and families to support the institutional commitment to person centered compassionate care practices and policies at all levels of the organization. They support effective, efficient, and ethical use of institutional resources and serve as institutional liaisons to community spiritual and faith groups. They actively support institutional values such as dignity, respect, and equity and work to facilitate the institution welcoming patients, families, and staff of all cultures, races, religions/spirituality, ethnicities, sexual orientations, gender identities, ages, generations, disabilities, languages, nationalities, and immigration statuses. </a:t>
            </a:r>
            <a:endParaRPr lang="en-US" dirty="0">
              <a:solidFill>
                <a:srgbClr val="00000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dirty="0">
              <a:solidFill>
                <a:srgbClr val="000000"/>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29495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C4833D-C4B5-364E-A03F-38AADA426633}"/>
              </a:ext>
            </a:extLst>
          </p:cNvPr>
          <p:cNvSpPr txBox="1"/>
          <p:nvPr/>
        </p:nvSpPr>
        <p:spPr>
          <a:xfrm>
            <a:off x="2664178" y="1896533"/>
            <a:ext cx="4346221" cy="1446550"/>
          </a:xfrm>
          <a:prstGeom prst="rect">
            <a:avLst/>
          </a:prstGeom>
          <a:noFill/>
        </p:spPr>
        <p:txBody>
          <a:bodyPr wrap="square" rtlCol="0">
            <a:spAutoFit/>
          </a:bodyPr>
          <a:lstStyle/>
          <a:p>
            <a:r>
              <a:rPr lang="en-US" sz="4400" b="1" dirty="0"/>
              <a:t>   </a:t>
            </a:r>
          </a:p>
          <a:p>
            <a:r>
              <a:rPr lang="en-US" sz="4400" b="1" dirty="0"/>
              <a:t> Opportunities </a:t>
            </a:r>
          </a:p>
        </p:txBody>
      </p:sp>
    </p:spTree>
    <p:extLst>
      <p:ext uri="{BB962C8B-B14F-4D97-AF65-F5344CB8AC3E}">
        <p14:creationId xmlns:p14="http://schemas.microsoft.com/office/powerpoint/2010/main" val="1065158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EC0-B671-82F2-5270-A321C36CBA7C}"/>
              </a:ext>
            </a:extLst>
          </p:cNvPr>
          <p:cNvSpPr>
            <a:spLocks noGrp="1"/>
          </p:cNvSpPr>
          <p:nvPr>
            <p:ph type="title"/>
          </p:nvPr>
        </p:nvSpPr>
        <p:spPr/>
        <p:txBody>
          <a:bodyPr/>
          <a:lstStyle/>
          <a:p>
            <a:r>
              <a:rPr lang="en-US" dirty="0"/>
              <a:t>Why are We Doing This?</a:t>
            </a:r>
          </a:p>
        </p:txBody>
      </p:sp>
      <p:sp>
        <p:nvSpPr>
          <p:cNvPr id="3" name="Content Placeholder 2">
            <a:extLst>
              <a:ext uri="{FF2B5EF4-FFF2-40B4-BE49-F238E27FC236}">
                <a16:creationId xmlns:a16="http://schemas.microsoft.com/office/drawing/2014/main" id="{EA6ADC74-3C1C-604E-019A-E741411BA969}"/>
              </a:ext>
            </a:extLst>
          </p:cNvPr>
          <p:cNvSpPr>
            <a:spLocks noGrp="1"/>
          </p:cNvSpPr>
          <p:nvPr>
            <p:ph sz="half" idx="1"/>
          </p:nvPr>
        </p:nvSpPr>
        <p:spPr/>
        <p:txBody>
          <a:bodyPr>
            <a:normAutofit/>
          </a:bodyPr>
          <a:lstStyle/>
          <a:p>
            <a:pPr marL="0" indent="0">
              <a:buNone/>
            </a:pPr>
            <a:r>
              <a:rPr lang="en-US" dirty="0"/>
              <a:t> </a:t>
            </a:r>
          </a:p>
          <a:p>
            <a:r>
              <a:rPr lang="en-US" dirty="0"/>
              <a:t>See pieces of the puzzle of our clinical exercise </a:t>
            </a:r>
          </a:p>
          <a:p>
            <a:r>
              <a:rPr lang="en-US" dirty="0"/>
              <a:t>Unified picture of why and how we interact with clients. </a:t>
            </a:r>
          </a:p>
          <a:p>
            <a:r>
              <a:rPr lang="en-US" dirty="0"/>
              <a:t>Referral, screening, assessment, interventions, documentation, interaction with the team</a:t>
            </a:r>
          </a:p>
          <a:p>
            <a:endParaRPr lang="en-US" dirty="0"/>
          </a:p>
          <a:p>
            <a:r>
              <a:rPr lang="en-US" dirty="0"/>
              <a:t>Overview of the whole process- big picture</a:t>
            </a:r>
          </a:p>
          <a:p>
            <a:pPr marL="0" indent="0">
              <a:buNone/>
            </a:pPr>
            <a:endParaRPr lang="en-US" dirty="0"/>
          </a:p>
        </p:txBody>
      </p:sp>
    </p:spTree>
    <p:extLst>
      <p:ext uri="{BB962C8B-B14F-4D97-AF65-F5344CB8AC3E}">
        <p14:creationId xmlns:p14="http://schemas.microsoft.com/office/powerpoint/2010/main" val="1489112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A3617-E363-5A45-BF77-9206F138D7AF}"/>
              </a:ext>
            </a:extLst>
          </p:cNvPr>
          <p:cNvSpPr>
            <a:spLocks noGrp="1"/>
          </p:cNvSpPr>
          <p:nvPr>
            <p:ph type="title"/>
          </p:nvPr>
        </p:nvSpPr>
        <p:spPr/>
        <p:txBody>
          <a:bodyPr/>
          <a:lstStyle/>
          <a:p>
            <a:r>
              <a:rPr lang="en-US" dirty="0"/>
              <a:t>Spiritual Struggle</a:t>
            </a:r>
          </a:p>
        </p:txBody>
      </p:sp>
      <p:sp>
        <p:nvSpPr>
          <p:cNvPr id="3" name="Content Placeholder 2">
            <a:extLst>
              <a:ext uri="{FF2B5EF4-FFF2-40B4-BE49-F238E27FC236}">
                <a16:creationId xmlns:a16="http://schemas.microsoft.com/office/drawing/2014/main" id="{129D9C7E-8686-5244-B743-6712E473073C}"/>
              </a:ext>
            </a:extLst>
          </p:cNvPr>
          <p:cNvSpPr>
            <a:spLocks noGrp="1"/>
          </p:cNvSpPr>
          <p:nvPr>
            <p:ph sz="half" idx="1"/>
          </p:nvPr>
        </p:nvSpPr>
        <p:spPr>
          <a:xfrm>
            <a:off x="169958" y="1825243"/>
            <a:ext cx="8443463" cy="4210608"/>
          </a:xfrm>
        </p:spPr>
        <p:txBody>
          <a:bodyPr/>
          <a:lstStyle/>
          <a:p>
            <a:pPr marL="0" indent="0">
              <a:buNone/>
            </a:pPr>
            <a:r>
              <a:rPr lang="en-US" dirty="0"/>
              <a:t>	Some r/s struggle was reported by 66%, moderate to 	high struggle for at least one item was reported by 	20% of the patients. In bivariate analyses, r/s struggle 	was associated with greater symptom burden, 	greater dignity-related problems and poorer quality of 	life; in multivariable analyses, dignity-related 	problems remained a predictor of total r/s struggle.</a:t>
            </a:r>
          </a:p>
          <a:p>
            <a:endParaRPr lang="en-US" sz="1200" b="0" dirty="0"/>
          </a:p>
          <a:p>
            <a:pPr marL="0" indent="0">
              <a:buNone/>
            </a:pPr>
            <a:r>
              <a:rPr lang="en-US" sz="1400" b="0" dirty="0"/>
              <a:t>Damen, A., Exline, J., Pargament, K., Yao, Y., </a:t>
            </a:r>
            <a:r>
              <a:rPr lang="en-US" sz="1400" b="0" dirty="0" err="1"/>
              <a:t>Chochinov</a:t>
            </a:r>
            <a:r>
              <a:rPr lang="en-US" sz="1400" b="0" dirty="0"/>
              <a:t>, H., Emanuel, L., Handzo G, Wilke D &amp; Fitchett, G. (2021). Prevalence, predictors and correlates of religious and spiritual struggles in palliative cancer patients. Journal of Pain and Symptom Management </a:t>
            </a:r>
          </a:p>
          <a:p>
            <a:endParaRPr lang="en-US" sz="1200" b="0" dirty="0"/>
          </a:p>
        </p:txBody>
      </p:sp>
    </p:spTree>
    <p:extLst>
      <p:ext uri="{BB962C8B-B14F-4D97-AF65-F5344CB8AC3E}">
        <p14:creationId xmlns:p14="http://schemas.microsoft.com/office/powerpoint/2010/main" val="2194765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ABC7-A470-E946-97FA-17CF8831ED70}"/>
              </a:ext>
            </a:extLst>
          </p:cNvPr>
          <p:cNvSpPr>
            <a:spLocks noGrp="1"/>
          </p:cNvSpPr>
          <p:nvPr>
            <p:ph type="title"/>
          </p:nvPr>
        </p:nvSpPr>
        <p:spPr/>
        <p:txBody>
          <a:bodyPr>
            <a:normAutofit fontScale="90000"/>
          </a:bodyPr>
          <a:lstStyle/>
          <a:p>
            <a:r>
              <a:rPr lang="en-US" dirty="0"/>
              <a:t>Outpatient Spiritual Care Need</a:t>
            </a:r>
          </a:p>
        </p:txBody>
      </p:sp>
      <p:sp>
        <p:nvSpPr>
          <p:cNvPr id="3" name="Content Placeholder 2">
            <a:extLst>
              <a:ext uri="{FF2B5EF4-FFF2-40B4-BE49-F238E27FC236}">
                <a16:creationId xmlns:a16="http://schemas.microsoft.com/office/drawing/2014/main" id="{3F25829F-9726-CC40-9A7F-8807F6285E62}"/>
              </a:ext>
            </a:extLst>
          </p:cNvPr>
          <p:cNvSpPr>
            <a:spLocks noGrp="1"/>
          </p:cNvSpPr>
          <p:nvPr>
            <p:ph sz="half" idx="1"/>
          </p:nvPr>
        </p:nvSpPr>
        <p:spPr>
          <a:xfrm>
            <a:off x="350268" y="1892695"/>
            <a:ext cx="8443463" cy="4210608"/>
          </a:xfrm>
        </p:spPr>
        <p:txBody>
          <a:bodyPr>
            <a:normAutofit fontScale="85000" lnSpcReduction="20000"/>
          </a:bodyPr>
          <a:lstStyle/>
          <a:p>
            <a:r>
              <a:rPr lang="en-US" sz="2600" dirty="0"/>
              <a:t>Nearly half of the patients/proxies reported some level of spiritual distress (SD).</a:t>
            </a:r>
          </a:p>
          <a:p>
            <a:r>
              <a:rPr lang="en-US" sz="2600" dirty="0"/>
              <a:t>Increasing SD was significantly associated with higher symptom burden (increase of 7–14 points on ESAS) and worse mental well- being (decrease of 2.7 to 4.6 points on PROMIS-10-mental) in adjusted models.</a:t>
            </a:r>
          </a:p>
          <a:p>
            <a:pPr marL="0" indent="0">
              <a:buNone/>
            </a:pPr>
            <a:endParaRPr lang="en-US" sz="2600" dirty="0"/>
          </a:p>
          <a:p>
            <a:r>
              <a:rPr lang="en-US" sz="2600" dirty="0"/>
              <a:t>Spiritual distress is common in home-base palliative care and is associated with symptom burden and poor mental well-being, but not with hospital utilization.</a:t>
            </a:r>
          </a:p>
          <a:p>
            <a:endParaRPr lang="en-US" dirty="0"/>
          </a:p>
          <a:p>
            <a:endParaRPr lang="en-US" sz="1200" dirty="0"/>
          </a:p>
          <a:p>
            <a:pPr marL="0" indent="0">
              <a:buNone/>
            </a:pPr>
            <a:r>
              <a:rPr lang="en-US" sz="1600" b="0" dirty="0" err="1"/>
              <a:t>Cipta</a:t>
            </a:r>
            <a:r>
              <a:rPr lang="en-US" sz="1600" b="0" dirty="0"/>
              <a:t> A, Turner B, Haupt EC, et al.(2021)  BMJ Supportive &amp; Palliative Care </a:t>
            </a:r>
            <a:r>
              <a:rPr lang="en-US" sz="1600" b="0" dirty="0" err="1"/>
              <a:t>Epub</a:t>
            </a:r>
            <a:r>
              <a:rPr lang="en-US" sz="1600" b="0" dirty="0"/>
              <a:t> ahead of print. doi:10.1136/ bmjspcare-2021-003090</a:t>
            </a:r>
          </a:p>
          <a:p>
            <a:endParaRPr lang="en-US" sz="1200" b="0" dirty="0"/>
          </a:p>
        </p:txBody>
      </p:sp>
    </p:spTree>
    <p:extLst>
      <p:ext uri="{BB962C8B-B14F-4D97-AF65-F5344CB8AC3E}">
        <p14:creationId xmlns:p14="http://schemas.microsoft.com/office/powerpoint/2010/main" val="2382784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Satisfaction</a:t>
            </a:r>
          </a:p>
        </p:txBody>
      </p:sp>
      <p:sp>
        <p:nvSpPr>
          <p:cNvPr id="3" name="Content Placeholder 2"/>
          <p:cNvSpPr>
            <a:spLocks noGrp="1"/>
          </p:cNvSpPr>
          <p:nvPr>
            <p:ph sz="half" idx="1"/>
          </p:nvPr>
        </p:nvSpPr>
        <p:spPr/>
        <p:txBody>
          <a:bodyPr>
            <a:normAutofit fontScale="92500" lnSpcReduction="10000"/>
          </a:bodyPr>
          <a:lstStyle/>
          <a:p>
            <a:r>
              <a:rPr lang="en-US" dirty="0"/>
              <a:t>The study authors found that almost 78 percent of people acting on behalf of patients in intensive care said that religion or spirituality was fairly or very important to them.</a:t>
            </a:r>
          </a:p>
          <a:p>
            <a:r>
              <a:rPr lang="en-US" dirty="0"/>
              <a:t>Yet their beliefs came up in only 40 out of nearly 250 family conferences with medical professionals. In 26 of those 40 cases, the patient's family member brought up the subject first.</a:t>
            </a:r>
          </a:p>
          <a:p>
            <a:r>
              <a:rPr lang="en-US" dirty="0"/>
              <a:t>Chaplains were present in only two the conferences. </a:t>
            </a:r>
          </a:p>
          <a:p>
            <a:endParaRPr lang="en-US" dirty="0"/>
          </a:p>
          <a:p>
            <a:pPr marL="0" indent="0">
              <a:buNone/>
            </a:pPr>
            <a:r>
              <a:rPr lang="en-US" sz="1400" b="0" dirty="0" err="1"/>
              <a:t>Ernecoff</a:t>
            </a:r>
            <a:r>
              <a:rPr lang="en-US" sz="1400" b="0" dirty="0"/>
              <a:t>, N. C., </a:t>
            </a:r>
            <a:r>
              <a:rPr lang="en-US" sz="1400" b="0" dirty="0" err="1"/>
              <a:t>Curlin</a:t>
            </a:r>
            <a:r>
              <a:rPr lang="en-US" sz="1400" b="0" dirty="0"/>
              <a:t>, F. A., </a:t>
            </a:r>
            <a:r>
              <a:rPr lang="en-US" sz="1400" b="0" dirty="0" err="1"/>
              <a:t>Buddadhumaruk</a:t>
            </a:r>
            <a:r>
              <a:rPr lang="en-US" sz="1400" b="0" dirty="0"/>
              <a:t>, P., &amp; White, D. B. (2015). Health care professionals’ responses to religious or spiritual statements by surrogate decision makers during goals-of-care discussions. </a:t>
            </a:r>
            <a:r>
              <a:rPr lang="en-US" sz="1400" b="0" i="1" dirty="0"/>
              <a:t>JAMA internal medicine</a:t>
            </a:r>
            <a:r>
              <a:rPr lang="en-US" sz="1400" b="0" dirty="0"/>
              <a:t>, </a:t>
            </a:r>
            <a:r>
              <a:rPr lang="en-US" sz="1400" b="0" i="1" dirty="0"/>
              <a:t>175</a:t>
            </a:r>
            <a:r>
              <a:rPr lang="en-US" sz="1400" b="0" dirty="0"/>
              <a:t>(10), 1662-1669.</a:t>
            </a:r>
          </a:p>
          <a:p>
            <a:pPr marL="0" indent="0">
              <a:buNone/>
            </a:pPr>
            <a:endParaRPr lang="en-US" sz="1400" b="0" dirty="0"/>
          </a:p>
          <a:p>
            <a:pPr marL="0" indent="0">
              <a:buNone/>
            </a:pPr>
            <a:r>
              <a:rPr lang="en-US" sz="1400" b="0" dirty="0"/>
              <a:t>New study</a:t>
            </a:r>
          </a:p>
        </p:txBody>
      </p:sp>
    </p:spTree>
    <p:extLst>
      <p:ext uri="{BB962C8B-B14F-4D97-AF65-F5344CB8AC3E}">
        <p14:creationId xmlns:p14="http://schemas.microsoft.com/office/powerpoint/2010/main" val="4218287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D58F7-F93E-5D4C-B0C9-B1295D61D218}"/>
              </a:ext>
            </a:extLst>
          </p:cNvPr>
          <p:cNvSpPr>
            <a:spLocks noGrp="1"/>
          </p:cNvSpPr>
          <p:nvPr>
            <p:ph type="title"/>
          </p:nvPr>
        </p:nvSpPr>
        <p:spPr/>
        <p:txBody>
          <a:bodyPr/>
          <a:lstStyle/>
          <a:p>
            <a:r>
              <a:rPr lang="en-US" dirty="0"/>
              <a:t>Advance Care Planning</a:t>
            </a:r>
          </a:p>
        </p:txBody>
      </p:sp>
      <p:sp>
        <p:nvSpPr>
          <p:cNvPr id="3" name="Content Placeholder 2">
            <a:extLst>
              <a:ext uri="{FF2B5EF4-FFF2-40B4-BE49-F238E27FC236}">
                <a16:creationId xmlns:a16="http://schemas.microsoft.com/office/drawing/2014/main" id="{8E0BFF66-D057-4443-986A-418F0C714EEC}"/>
              </a:ext>
            </a:extLst>
          </p:cNvPr>
          <p:cNvSpPr>
            <a:spLocks noGrp="1"/>
          </p:cNvSpPr>
          <p:nvPr>
            <p:ph sz="half" idx="1"/>
          </p:nvPr>
        </p:nvSpPr>
        <p:spPr>
          <a:xfrm>
            <a:off x="558799" y="1644622"/>
            <a:ext cx="8443463" cy="4210608"/>
          </a:xfrm>
        </p:spPr>
        <p:txBody>
          <a:bodyPr>
            <a:normAutofit fontScale="25000" lnSpcReduction="20000"/>
          </a:bodyPr>
          <a:lstStyle/>
          <a:p>
            <a:endParaRPr lang="en-US" dirty="0"/>
          </a:p>
          <a:p>
            <a:endParaRPr lang="en-US" dirty="0"/>
          </a:p>
          <a:p>
            <a:endParaRPr lang="en-US" dirty="0"/>
          </a:p>
          <a:p>
            <a:endParaRPr lang="en-US" dirty="0"/>
          </a:p>
          <a:p>
            <a:endParaRPr lang="en-US" dirty="0"/>
          </a:p>
          <a:p>
            <a:r>
              <a:rPr lang="en-US" sz="9600" dirty="0"/>
              <a:t>In a national sample of health care chaplains</a:t>
            </a:r>
          </a:p>
          <a:p>
            <a:pPr lvl="1"/>
            <a:r>
              <a:rPr lang="en-US" sz="5900" dirty="0"/>
              <a:t>About 90% said they discuss ACP issues with their patients. </a:t>
            </a:r>
          </a:p>
          <a:p>
            <a:pPr lvl="1"/>
            <a:r>
              <a:rPr lang="en-US" sz="5900" dirty="0"/>
              <a:t>In 87% of cases the patients bring it up.</a:t>
            </a:r>
          </a:p>
          <a:p>
            <a:pPr lvl="1"/>
            <a:r>
              <a:rPr lang="en-US" sz="5900" dirty="0"/>
              <a:t>39% say they are not routinely included in team ACP discussions. </a:t>
            </a:r>
          </a:p>
          <a:p>
            <a:pPr lvl="1"/>
            <a:endParaRPr lang="en-US" sz="5900" dirty="0"/>
          </a:p>
          <a:p>
            <a:r>
              <a:rPr lang="en-US" sz="9600" dirty="0"/>
              <a:t>Chaplains often chosen by patients to discuss ACP issues. </a:t>
            </a:r>
          </a:p>
          <a:p>
            <a:r>
              <a:rPr lang="en-US" sz="9600" dirty="0"/>
              <a:t>Chaplains need to be further included in family meetings. </a:t>
            </a:r>
          </a:p>
          <a:p>
            <a:endParaRPr lang="en-US" sz="9600" dirty="0"/>
          </a:p>
          <a:p>
            <a:pPr marL="0" indent="0">
              <a:buNone/>
            </a:pPr>
            <a:endParaRPr lang="en-US" dirty="0"/>
          </a:p>
          <a:p>
            <a:endParaRPr lang="en-US" dirty="0"/>
          </a:p>
          <a:p>
            <a:pPr marL="0" indent="0">
              <a:buNone/>
            </a:pPr>
            <a:r>
              <a:rPr lang="en-US" sz="5600" b="0" dirty="0"/>
              <a:t>Kwak, J., Cho, S., Handzo, G., Hughes, B. P., Hasan, S. S., &amp; </a:t>
            </a:r>
            <a:r>
              <a:rPr lang="en-US" sz="5600" b="0" dirty="0" err="1"/>
              <a:t>Luu</a:t>
            </a:r>
            <a:r>
              <a:rPr lang="en-US" sz="5600" b="0" dirty="0"/>
              <a:t>, A. (2021). The Role and Activities of Board-Certified Chaplains in Advance Care Planning. American Journal of Hospice and Palliative Medicine®, 1049909121989996.</a:t>
            </a:r>
          </a:p>
          <a:p>
            <a:endParaRPr lang="en-US" dirty="0"/>
          </a:p>
        </p:txBody>
      </p:sp>
    </p:spTree>
    <p:extLst>
      <p:ext uri="{BB962C8B-B14F-4D97-AF65-F5344CB8AC3E}">
        <p14:creationId xmlns:p14="http://schemas.microsoft.com/office/powerpoint/2010/main" val="3652704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6B8AD-F888-72CD-49FA-C9C951B43488}"/>
              </a:ext>
            </a:extLst>
          </p:cNvPr>
          <p:cNvSpPr>
            <a:spLocks noGrp="1"/>
          </p:cNvSpPr>
          <p:nvPr>
            <p:ph type="title"/>
          </p:nvPr>
        </p:nvSpPr>
        <p:spPr/>
        <p:txBody>
          <a:bodyPr/>
          <a:lstStyle/>
          <a:p>
            <a:r>
              <a:rPr lang="en-US" dirty="0"/>
              <a:t>Quality Improvement  (Data)</a:t>
            </a:r>
          </a:p>
        </p:txBody>
      </p:sp>
      <p:sp>
        <p:nvSpPr>
          <p:cNvPr id="3" name="Content Placeholder 2">
            <a:extLst>
              <a:ext uri="{FF2B5EF4-FFF2-40B4-BE49-F238E27FC236}">
                <a16:creationId xmlns:a16="http://schemas.microsoft.com/office/drawing/2014/main" id="{8474433B-0509-D4D5-CB8A-E9ED7A93F03E}"/>
              </a:ext>
            </a:extLst>
          </p:cNvPr>
          <p:cNvSpPr>
            <a:spLocks noGrp="1"/>
          </p:cNvSpPr>
          <p:nvPr>
            <p:ph sz="half" idx="1"/>
          </p:nvPr>
        </p:nvSpPr>
        <p:spPr/>
        <p:txBody>
          <a:bodyPr/>
          <a:lstStyle/>
          <a:p>
            <a:pPr marL="0" indent="0">
              <a:buNone/>
            </a:pPr>
            <a:r>
              <a:rPr lang="en-US" dirty="0"/>
              <a:t> </a:t>
            </a:r>
          </a:p>
          <a:p>
            <a:pPr marL="0" indent="0">
              <a:buNone/>
            </a:pPr>
            <a:endParaRPr lang="en-US" dirty="0"/>
          </a:p>
          <a:p>
            <a:r>
              <a:rPr lang="en-US" dirty="0"/>
              <a:t>Value</a:t>
            </a:r>
          </a:p>
          <a:p>
            <a:r>
              <a:rPr lang="en-US" dirty="0"/>
              <a:t>Need not desire </a:t>
            </a:r>
          </a:p>
          <a:p>
            <a:r>
              <a:rPr lang="en-US" dirty="0"/>
              <a:t>Referrals are your friend </a:t>
            </a:r>
          </a:p>
          <a:p>
            <a:r>
              <a:rPr lang="en-US" dirty="0"/>
              <a:t>Unmet need is your friend</a:t>
            </a:r>
          </a:p>
        </p:txBody>
      </p:sp>
    </p:spTree>
    <p:extLst>
      <p:ext uri="{BB962C8B-B14F-4D97-AF65-F5344CB8AC3E}">
        <p14:creationId xmlns:p14="http://schemas.microsoft.com/office/powerpoint/2010/main" val="306687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398E4-BE59-B92D-B577-53244752CA21}"/>
              </a:ext>
            </a:extLst>
          </p:cNvPr>
          <p:cNvSpPr>
            <a:spLocks noGrp="1"/>
          </p:cNvSpPr>
          <p:nvPr>
            <p:ph type="title"/>
          </p:nvPr>
        </p:nvSpPr>
        <p:spPr/>
        <p:txBody>
          <a:bodyPr/>
          <a:lstStyle/>
          <a:p>
            <a:r>
              <a:rPr lang="en-US" dirty="0"/>
              <a:t>HCPCS Codes</a:t>
            </a:r>
          </a:p>
        </p:txBody>
      </p:sp>
      <p:sp>
        <p:nvSpPr>
          <p:cNvPr id="3" name="Content Placeholder 2">
            <a:extLst>
              <a:ext uri="{FF2B5EF4-FFF2-40B4-BE49-F238E27FC236}">
                <a16:creationId xmlns:a16="http://schemas.microsoft.com/office/drawing/2014/main" id="{389CDF70-632D-6ED3-A281-20515F15094E}"/>
              </a:ext>
            </a:extLst>
          </p:cNvPr>
          <p:cNvSpPr>
            <a:spLocks noGrp="1"/>
          </p:cNvSpPr>
          <p:nvPr>
            <p:ph sz="half" idx="1"/>
          </p:nvPr>
        </p:nvSpPr>
        <p:spPr/>
        <p:txBody>
          <a:bodyPr>
            <a:normAutofit fontScale="47500" lnSpcReduction="20000"/>
          </a:bodyPr>
          <a:lstStyle/>
          <a:p>
            <a:r>
              <a:rPr lang="en-US" sz="4200" dirty="0">
                <a:latin typeface="Calibri" panose="020F0502020204030204" pitchFamily="34" charset="0"/>
                <a:cs typeface="Calibri" panose="020F0502020204030204" pitchFamily="34" charset="0"/>
              </a:rPr>
              <a:t>Maintained by </a:t>
            </a:r>
            <a:r>
              <a:rPr lang="en-US" sz="4200" dirty="0">
                <a:effectLst/>
                <a:latin typeface="Calibri" panose="020F0502020204030204" pitchFamily="34" charset="0"/>
                <a:ea typeface="Calibri" panose="020F0502020204030204" pitchFamily="34" charset="0"/>
                <a:cs typeface="Calibri" panose="020F0502020204030204" pitchFamily="34" charset="0"/>
              </a:rPr>
              <a:t>The Centers for Medicare &amp; Medicaid Services (CMS</a:t>
            </a:r>
            <a:r>
              <a:rPr lang="en-US" sz="4200" dirty="0">
                <a:latin typeface="Calibri" panose="020F0502020204030204" pitchFamily="34" charset="0"/>
                <a:ea typeface="Calibri" panose="020F0502020204030204" pitchFamily="34" charset="0"/>
                <a:cs typeface="Calibri" panose="020F0502020204030204" pitchFamily="34" charset="0"/>
              </a:rPr>
              <a:t>) </a:t>
            </a:r>
          </a:p>
          <a:p>
            <a:r>
              <a:rPr lang="en-US" sz="4200" dirty="0">
                <a:latin typeface="Calibri" panose="020F0502020204030204" pitchFamily="34" charset="0"/>
                <a:cs typeface="Calibri" panose="020F0502020204030204" pitchFamily="34" charset="0"/>
              </a:rPr>
              <a:t>Used mainly by providers to bill for services. </a:t>
            </a:r>
          </a:p>
          <a:p>
            <a:r>
              <a:rPr lang="en-US" sz="4200" b="1" kern="100" dirty="0">
                <a:latin typeface="Calibri" panose="020F0502020204030204" pitchFamily="34" charset="0"/>
                <a:ea typeface="Calibri" panose="020F0502020204030204" pitchFamily="34" charset="0"/>
                <a:cs typeface="Calibri" panose="020F0502020204030204" pitchFamily="34" charset="0"/>
              </a:rPr>
              <a:t>Ensure that services are described in standard ways across health care.</a:t>
            </a:r>
          </a:p>
          <a:p>
            <a:r>
              <a:rPr lang="en-US" sz="4200" dirty="0">
                <a:latin typeface="Calibri" panose="020F0502020204030204" pitchFamily="34" charset="0"/>
                <a:cs typeface="Calibri" panose="020F0502020204030204" pitchFamily="34" charset="0"/>
              </a:rPr>
              <a:t>Two levels</a:t>
            </a:r>
          </a:p>
          <a:p>
            <a:pPr lvl="1"/>
            <a:r>
              <a:rPr lang="en-US" sz="4200" b="1" dirty="0">
                <a:latin typeface="Calibri" panose="020F0502020204030204" pitchFamily="34" charset="0"/>
                <a:cs typeface="Calibri" panose="020F0502020204030204" pitchFamily="34" charset="0"/>
              </a:rPr>
              <a:t>Level 1 Current Procedural Terminology (CPT)- Services </a:t>
            </a:r>
          </a:p>
          <a:p>
            <a:pPr lvl="1"/>
            <a:r>
              <a:rPr lang="en-US" sz="4200" b="1" dirty="0">
                <a:latin typeface="Calibri" panose="020F0502020204030204" pitchFamily="34" charset="0"/>
                <a:cs typeface="Calibri" panose="020F0502020204030204" pitchFamily="34" charset="0"/>
              </a:rPr>
              <a:t>Level 2  </a:t>
            </a:r>
            <a:r>
              <a:rPr lang="en-US" sz="4200" b="1" kern="100" dirty="0">
                <a:latin typeface="Calibri" panose="020F0502020204030204" pitchFamily="34" charset="0"/>
                <a:cs typeface="Calibri" panose="020F0502020204030204" pitchFamily="34" charset="0"/>
              </a:rPr>
              <a:t>M</a:t>
            </a:r>
            <a:r>
              <a:rPr lang="en-US" sz="4200" b="1" kern="100" dirty="0">
                <a:effectLst/>
                <a:latin typeface="Calibri" panose="020F0502020204030204" pitchFamily="34" charset="0"/>
                <a:ea typeface="Calibri" panose="020F0502020204030204" pitchFamily="34" charset="0"/>
                <a:cs typeface="Calibri" panose="020F0502020204030204" pitchFamily="34" charset="0"/>
              </a:rPr>
              <a:t>edical supplies, equipment, and other services that are not covered by CPT codes.</a:t>
            </a:r>
          </a:p>
          <a:p>
            <a:pPr marL="457200" lvl="1" indent="0">
              <a:buNone/>
            </a:pPr>
            <a:r>
              <a:rPr lang="en-US" sz="4200" b="1" kern="100" dirty="0">
                <a:latin typeface="Calibri" panose="020F0502020204030204" pitchFamily="34" charset="0"/>
                <a:ea typeface="Calibri" panose="020F0502020204030204" pitchFamily="34" charset="0"/>
                <a:cs typeface="Calibri" panose="020F0502020204030204" pitchFamily="34" charset="0"/>
              </a:rPr>
              <a:t>		Quality measurement and payment</a:t>
            </a:r>
            <a:endParaRPr lang="en-US" sz="4200" b="1" kern="100" dirty="0">
              <a:effectLst/>
              <a:latin typeface="Calibri" panose="020F0502020204030204" pitchFamily="34" charset="0"/>
              <a:ea typeface="Calibri" panose="020F0502020204030204" pitchFamily="34" charset="0"/>
              <a:cs typeface="Calibri" panose="020F0502020204030204" pitchFamily="34" charset="0"/>
            </a:endParaRPr>
          </a:p>
          <a:p>
            <a:pPr lvl="1"/>
            <a:endParaRPr lang="en-US" sz="4200" b="1" kern="1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Symbol" pitchFamily="2" charset="2"/>
              <a:buChar char=""/>
            </a:pPr>
            <a:r>
              <a:rPr lang="en-US" sz="4200" kern="100" dirty="0">
                <a:effectLst/>
                <a:latin typeface="Calibri" panose="020F0502020204030204" pitchFamily="34" charset="0"/>
                <a:ea typeface="Calibri" panose="020F0502020204030204" pitchFamily="34" charset="0"/>
                <a:cs typeface="Calibri" panose="020F0502020204030204" pitchFamily="34" charset="0"/>
              </a:rPr>
              <a:t>Q9001 Assessment by chaplain services</a:t>
            </a:r>
          </a:p>
          <a:p>
            <a:pPr marL="342900" marR="0" lvl="0" indent="-342900">
              <a:lnSpc>
                <a:spcPct val="107000"/>
              </a:lnSpc>
              <a:spcBef>
                <a:spcPts val="0"/>
              </a:spcBef>
              <a:spcAft>
                <a:spcPts val="0"/>
              </a:spcAft>
              <a:buFont typeface="Symbol" pitchFamily="2" charset="2"/>
              <a:buChar char=""/>
            </a:pPr>
            <a:r>
              <a:rPr lang="en-US" sz="4200" kern="100" dirty="0">
                <a:effectLst/>
                <a:latin typeface="Calibri" panose="020F0502020204030204" pitchFamily="34" charset="0"/>
                <a:ea typeface="Calibri" panose="020F0502020204030204" pitchFamily="34" charset="0"/>
                <a:cs typeface="Calibri" panose="020F0502020204030204" pitchFamily="34" charset="0"/>
              </a:rPr>
              <a:t>Q9002 Counseling, individual, by chaplain services</a:t>
            </a:r>
          </a:p>
          <a:p>
            <a:pPr marL="342900" marR="0" lvl="0" indent="-342900">
              <a:lnSpc>
                <a:spcPct val="107000"/>
              </a:lnSpc>
              <a:spcBef>
                <a:spcPts val="0"/>
              </a:spcBef>
              <a:spcAft>
                <a:spcPts val="800"/>
              </a:spcAft>
              <a:buFont typeface="Symbol" pitchFamily="2" charset="2"/>
              <a:buChar char=""/>
            </a:pPr>
            <a:r>
              <a:rPr lang="en-US" sz="4200" kern="100" dirty="0">
                <a:effectLst/>
                <a:latin typeface="Calibri" panose="020F0502020204030204" pitchFamily="34" charset="0"/>
                <a:ea typeface="Calibri" panose="020F0502020204030204" pitchFamily="34" charset="0"/>
                <a:cs typeface="Calibri" panose="020F0502020204030204" pitchFamily="34" charset="0"/>
              </a:rPr>
              <a:t>Q9003 Counseling, group, by chaplain services</a:t>
            </a:r>
          </a:p>
          <a:p>
            <a:pPr marL="457200" lvl="1" indent="0">
              <a:buNone/>
            </a:pPr>
            <a:r>
              <a:rPr lang="en-US" sz="1800" b="1" kern="100" dirty="0">
                <a:ea typeface="Calibri" panose="020F0502020204030204" pitchFamily="34" charset="0"/>
                <a:cs typeface="Calibri" panose="020F0502020204030204" pitchFamily="34" charset="0"/>
              </a:rPr>
              <a:t> </a:t>
            </a:r>
            <a:endParaRPr lang="en-US" sz="1800" b="1" kern="100" dirty="0">
              <a:effectLst/>
              <a:ea typeface="Calibri" panose="020F0502020204030204" pitchFamily="34" charset="0"/>
              <a:cs typeface="Times New Roman" panose="02020603050405020304" pitchFamily="18" charset="0"/>
            </a:endParaRPr>
          </a:p>
          <a:p>
            <a:r>
              <a:rPr lang="en-US" sz="2900" dirty="0"/>
              <a:t>https://</a:t>
            </a:r>
            <a:r>
              <a:rPr lang="en-US" sz="2900" dirty="0" err="1"/>
              <a:t>www.spiritualcareassociation.org</a:t>
            </a:r>
            <a:r>
              <a:rPr lang="en-US" sz="2900" dirty="0"/>
              <a:t>/</a:t>
            </a:r>
            <a:r>
              <a:rPr lang="en-US" sz="2900" dirty="0" err="1"/>
              <a:t>cms</a:t>
            </a:r>
            <a:r>
              <a:rPr lang="en-US" sz="2900" dirty="0"/>
              <a:t>-codes-for-chaplains/</a:t>
            </a:r>
          </a:p>
        </p:txBody>
      </p:sp>
    </p:spTree>
    <p:extLst>
      <p:ext uri="{BB962C8B-B14F-4D97-AF65-F5344CB8AC3E}">
        <p14:creationId xmlns:p14="http://schemas.microsoft.com/office/powerpoint/2010/main" val="2023968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06924-998D-C968-2DCE-8189F3425D43}"/>
              </a:ext>
            </a:extLst>
          </p:cNvPr>
          <p:cNvSpPr>
            <a:spLocks noGrp="1"/>
          </p:cNvSpPr>
          <p:nvPr>
            <p:ph type="title"/>
          </p:nvPr>
        </p:nvSpPr>
        <p:spPr/>
        <p:txBody>
          <a:bodyPr>
            <a:normAutofit fontScale="90000"/>
          </a:bodyPr>
          <a:lstStyle/>
          <a:p>
            <a:r>
              <a:rPr lang="en-US" dirty="0"/>
              <a:t>What is the Business Case for the Codes? </a:t>
            </a:r>
          </a:p>
        </p:txBody>
      </p:sp>
      <p:sp>
        <p:nvSpPr>
          <p:cNvPr id="3" name="Content Placeholder 2">
            <a:extLst>
              <a:ext uri="{FF2B5EF4-FFF2-40B4-BE49-F238E27FC236}">
                <a16:creationId xmlns:a16="http://schemas.microsoft.com/office/drawing/2014/main" id="{0D59D7A7-DF5A-CA87-D9B0-FD7B0B87E7A4}"/>
              </a:ext>
            </a:extLst>
          </p:cNvPr>
          <p:cNvSpPr>
            <a:spLocks noGrp="1"/>
          </p:cNvSpPr>
          <p:nvPr>
            <p:ph sz="half" idx="1"/>
          </p:nvPr>
        </p:nvSpPr>
        <p:spPr/>
        <p:txBody>
          <a:bodyPr>
            <a:normAutofit fontScale="92500"/>
          </a:bodyPr>
          <a:lstStyle/>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These codes will also allow the reporting and measurement of chaplaincy’s contribution to newer health care drivers such as accountable care and health equity. By having them in an institutional EMR, multiple correlations will be possible to establish the relationship between chaplaincy visits, assessments, and outcomes including length of stay, site of death, and patient satisfaction scores.</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Help administrator know what chaplains do and benchmark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Help justify budget requests</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 case of the VA</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857067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48089" y="2511778"/>
            <a:ext cx="4978399" cy="769441"/>
          </a:xfrm>
          <a:prstGeom prst="rect">
            <a:avLst/>
          </a:prstGeom>
          <a:noFill/>
        </p:spPr>
        <p:txBody>
          <a:bodyPr wrap="square" rtlCol="0">
            <a:spAutoFit/>
          </a:bodyPr>
          <a:lstStyle/>
          <a:p>
            <a:r>
              <a:rPr lang="en-US" sz="4400" dirty="0"/>
              <a:t>Implementation </a:t>
            </a:r>
          </a:p>
        </p:txBody>
      </p:sp>
    </p:spTree>
    <p:extLst>
      <p:ext uri="{BB962C8B-B14F-4D97-AF65-F5344CB8AC3E}">
        <p14:creationId xmlns:p14="http://schemas.microsoft.com/office/powerpoint/2010/main" val="374250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a:t>Triggers for referral- death, trauma, PC. </a:t>
            </a:r>
          </a:p>
          <a:p>
            <a:pPr>
              <a:buFont typeface="Arial" pitchFamily="34" charset="0"/>
              <a:buChar char="•"/>
            </a:pPr>
            <a:r>
              <a:rPr lang="en-US" dirty="0"/>
              <a:t>Include spiritual questions in routine admission screening and educate nurses on their use</a:t>
            </a:r>
          </a:p>
          <a:p>
            <a:pPr>
              <a:buFont typeface="Arial" pitchFamily="34" charset="0"/>
              <a:buChar char="•"/>
            </a:pPr>
            <a:r>
              <a:rPr lang="en-US" dirty="0"/>
              <a:t>Include spiritual questions in social section of history and physical </a:t>
            </a:r>
            <a:r>
              <a:rPr lang="en-US" dirty="0">
                <a:solidFill>
                  <a:schemeClr val="tx1"/>
                </a:solidFill>
              </a:rPr>
              <a:t>by physicians/PAs/nurse practitioners </a:t>
            </a:r>
          </a:p>
          <a:p>
            <a:pPr>
              <a:buFont typeface="Arial" pitchFamily="34" charset="0"/>
              <a:buChar char="•"/>
            </a:pPr>
            <a:r>
              <a:rPr lang="en-US" dirty="0"/>
              <a:t>Develop and implement standard spiritual assessment and charting template</a:t>
            </a:r>
          </a:p>
          <a:p>
            <a:pPr>
              <a:buFont typeface="Arial" pitchFamily="34" charset="0"/>
              <a:buChar char="•"/>
            </a:pPr>
            <a:r>
              <a:rPr lang="en-US" dirty="0"/>
              <a:t>Document spiritual assessment on all referrals and other patients with spiritual/religious issues</a:t>
            </a:r>
          </a:p>
          <a:p>
            <a:pPr>
              <a:buFont typeface="Arial" pitchFamily="34" charset="0"/>
              <a:buChar char="•"/>
            </a:pPr>
            <a:endParaRPr lang="en-US" dirty="0"/>
          </a:p>
          <a:p>
            <a:pPr marL="0" indent="0">
              <a:buNone/>
            </a:pPr>
            <a:r>
              <a:rPr lang="en-US" sz="1400" b="0" dirty="0"/>
              <a:t>Peery B. </a:t>
            </a:r>
            <a:r>
              <a:rPr lang="en-US" sz="1400" b="0" i="1" dirty="0"/>
              <a:t>Outcome Oriented Chaplaincy: Perceptive, Intentional, and Effective Caring</a:t>
            </a:r>
            <a:r>
              <a:rPr lang="en-US" sz="1400" b="0" dirty="0"/>
              <a:t>. Jessica Kingsley Publishers. 2020.</a:t>
            </a:r>
          </a:p>
          <a:p>
            <a:pPr>
              <a:buFont typeface="Arial" pitchFamily="34" charset="0"/>
              <a:buChar char="•"/>
            </a:pPr>
            <a:endParaRPr lang="en-US" dirty="0"/>
          </a:p>
        </p:txBody>
      </p:sp>
      <p:sp>
        <p:nvSpPr>
          <p:cNvPr id="4" name="Slide Number Placeholder 3"/>
          <p:cNvSpPr>
            <a:spLocks noGrp="1"/>
          </p:cNvSpPr>
          <p:nvPr>
            <p:ph type="sldNum" sz="quarter" idx="4294967295"/>
          </p:nvPr>
        </p:nvSpPr>
        <p:spPr>
          <a:xfrm>
            <a:off x="410644" y="6566297"/>
            <a:ext cx="2134109" cy="220266"/>
          </a:xfrm>
          <a:prstGeom prst="rect">
            <a:avLst/>
          </a:prstGeom>
        </p:spPr>
        <p:txBody>
          <a:bodyPr/>
          <a:lstStyle/>
          <a:p>
            <a:pPr>
              <a:defRPr/>
            </a:pPr>
            <a:fld id="{21A4A6CB-1BCE-464F-B68D-0E3FE2C097BF}" type="slidenum">
              <a:rPr lang="en-US" smtClean="0"/>
              <a:pPr>
                <a:defRPr/>
              </a:pPr>
              <a:t>28</a:t>
            </a:fld>
            <a:endParaRPr lang="en-US" dirty="0"/>
          </a:p>
        </p:txBody>
      </p:sp>
    </p:spTree>
    <p:extLst>
      <p:ext uri="{BB962C8B-B14F-4D97-AF65-F5344CB8AC3E}">
        <p14:creationId xmlns:p14="http://schemas.microsoft.com/office/powerpoint/2010/main" val="1972366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 History</a:t>
            </a:r>
          </a:p>
        </p:txBody>
      </p:sp>
      <p:sp>
        <p:nvSpPr>
          <p:cNvPr id="3" name="Content Placeholder 2"/>
          <p:cNvSpPr>
            <a:spLocks noGrp="1"/>
          </p:cNvSpPr>
          <p:nvPr>
            <p:ph sz="half" idx="1"/>
          </p:nvPr>
        </p:nvSpPr>
        <p:spPr/>
        <p:txBody>
          <a:bodyPr>
            <a:normAutofit lnSpcReduction="10000"/>
          </a:bodyPr>
          <a:lstStyle/>
          <a:p>
            <a:pPr marL="703860" indent="-274232">
              <a:lnSpc>
                <a:spcPct val="80000"/>
              </a:lnSpc>
              <a:spcBef>
                <a:spcPts val="648"/>
              </a:spcBef>
            </a:pPr>
            <a:r>
              <a:rPr lang="en-US" dirty="0">
                <a:ea typeface="ＭＳ Ｐゴシック" pitchFamily="34" charset="-128"/>
              </a:rPr>
              <a:t>F  Do you have a spiritual belief? Faith? Do you 	have spiritual beliefs that help you cope with 	stress/what you are going through/ in hard 	times? What gives your life meaning?</a:t>
            </a:r>
          </a:p>
          <a:p>
            <a:pPr marL="703860" indent="-274232">
              <a:lnSpc>
                <a:spcPct val="80000"/>
              </a:lnSpc>
              <a:spcBef>
                <a:spcPts val="648"/>
              </a:spcBef>
            </a:pPr>
            <a:endParaRPr lang="en-US" sz="1000" dirty="0">
              <a:ea typeface="ＭＳ Ｐゴシック" pitchFamily="34" charset="-128"/>
            </a:endParaRPr>
          </a:p>
          <a:p>
            <a:pPr marL="703860" indent="-274232">
              <a:lnSpc>
                <a:spcPct val="80000"/>
              </a:lnSpc>
              <a:spcBef>
                <a:spcPts val="648"/>
              </a:spcBef>
            </a:pPr>
            <a:r>
              <a:rPr lang="en-US" dirty="0">
                <a:ea typeface="ＭＳ Ｐゴシック" pitchFamily="34" charset="-128"/>
              </a:rPr>
              <a:t>I   Are these beliefs important to you?  How do they 	influence you in how you care for yourself?</a:t>
            </a:r>
          </a:p>
          <a:p>
            <a:pPr marL="703860" indent="-274232">
              <a:lnSpc>
                <a:spcPct val="80000"/>
              </a:lnSpc>
              <a:spcBef>
                <a:spcPts val="648"/>
              </a:spcBef>
            </a:pPr>
            <a:endParaRPr lang="en-US" sz="1000" dirty="0">
              <a:ea typeface="ＭＳ Ｐゴシック" pitchFamily="34" charset="-128"/>
            </a:endParaRPr>
          </a:p>
          <a:p>
            <a:pPr marL="703860" indent="-274232">
              <a:lnSpc>
                <a:spcPct val="80000"/>
              </a:lnSpc>
              <a:spcBef>
                <a:spcPts val="648"/>
              </a:spcBef>
            </a:pPr>
            <a:r>
              <a:rPr lang="en-US" dirty="0">
                <a:ea typeface="ＭＳ Ｐゴシック" pitchFamily="34" charset="-128"/>
              </a:rPr>
              <a:t>C  Are you part of a spiritual or religious 	community?</a:t>
            </a:r>
          </a:p>
          <a:p>
            <a:pPr marL="703860" indent="-274232">
              <a:lnSpc>
                <a:spcPct val="80000"/>
              </a:lnSpc>
              <a:spcBef>
                <a:spcPts val="648"/>
              </a:spcBef>
            </a:pPr>
            <a:endParaRPr lang="en-US" sz="1000" dirty="0">
              <a:ea typeface="ＭＳ Ｐゴシック" pitchFamily="34" charset="-128"/>
            </a:endParaRPr>
          </a:p>
          <a:p>
            <a:pPr marL="703860" indent="-274232">
              <a:lnSpc>
                <a:spcPct val="80000"/>
              </a:lnSpc>
              <a:spcBef>
                <a:spcPts val="648"/>
              </a:spcBef>
            </a:pPr>
            <a:r>
              <a:rPr lang="en-US" dirty="0">
                <a:ea typeface="ＭＳ Ｐゴシック" pitchFamily="34" charset="-128"/>
              </a:rPr>
              <a:t>A  How would you like your healthcare provider to 	address these issues with you?</a:t>
            </a:r>
          </a:p>
          <a:p>
            <a:pPr marL="703860" indent="-274232">
              <a:lnSpc>
                <a:spcPct val="80000"/>
              </a:lnSpc>
              <a:spcBef>
                <a:spcPts val="648"/>
              </a:spcBef>
            </a:pPr>
            <a:endParaRPr lang="en-US" dirty="0">
              <a:ea typeface="ＭＳ Ｐゴシック" pitchFamily="34" charset="-128"/>
            </a:endParaRPr>
          </a:p>
          <a:p>
            <a:r>
              <a:rPr lang="en-US" sz="1200" b="0" i="0" u="none" strike="noStrike" dirty="0">
                <a:solidFill>
                  <a:srgbClr val="222222"/>
                </a:solidFill>
                <a:effectLst/>
                <a:latin typeface="Arial" panose="020B0604020202020204" pitchFamily="34" charset="0"/>
              </a:rPr>
              <a:t>Borneman, T., Ferrell, B., &amp; Puchalski, C. M. (2010). Evaluation of the FICA tool for spiritual assessment. </a:t>
            </a:r>
            <a:r>
              <a:rPr lang="en-US" sz="1200" b="0" i="1" u="none" strike="noStrike" dirty="0">
                <a:solidFill>
                  <a:srgbClr val="222222"/>
                </a:solidFill>
                <a:effectLst/>
                <a:latin typeface="Arial" panose="020B0604020202020204" pitchFamily="34" charset="0"/>
              </a:rPr>
              <a:t>Journal of pain and symptom management</a:t>
            </a:r>
            <a:r>
              <a:rPr lang="en-US" sz="1200" b="0" i="0" u="none" strike="noStrike" dirty="0">
                <a:solidFill>
                  <a:srgbClr val="222222"/>
                </a:solidFill>
                <a:effectLst/>
                <a:latin typeface="Arial" panose="020B0604020202020204" pitchFamily="34" charset="0"/>
              </a:rPr>
              <a:t>, </a:t>
            </a:r>
            <a:r>
              <a:rPr lang="en-US" sz="1200" b="0" i="1" u="none" strike="noStrike" dirty="0">
                <a:solidFill>
                  <a:srgbClr val="222222"/>
                </a:solidFill>
                <a:effectLst/>
                <a:latin typeface="Arial" panose="020B0604020202020204" pitchFamily="34" charset="0"/>
              </a:rPr>
              <a:t>40</a:t>
            </a:r>
            <a:r>
              <a:rPr lang="en-US" sz="1200" b="0" i="0" u="none" strike="noStrike" dirty="0">
                <a:solidFill>
                  <a:srgbClr val="222222"/>
                </a:solidFill>
                <a:effectLst/>
                <a:latin typeface="Arial" panose="020B0604020202020204" pitchFamily="34" charset="0"/>
              </a:rPr>
              <a:t>(2), 163-173.</a:t>
            </a:r>
            <a:endParaRPr lang="en-US" sz="1600" dirty="0"/>
          </a:p>
        </p:txBody>
      </p:sp>
    </p:spTree>
    <p:extLst>
      <p:ext uri="{BB962C8B-B14F-4D97-AF65-F5344CB8AC3E}">
        <p14:creationId xmlns:p14="http://schemas.microsoft.com/office/powerpoint/2010/main" val="280778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Getting to Value </a:t>
            </a:r>
          </a:p>
        </p:txBody>
      </p:sp>
      <p:sp>
        <p:nvSpPr>
          <p:cNvPr id="3" name="Content Placeholder 2"/>
          <p:cNvSpPr>
            <a:spLocks noGrp="1"/>
          </p:cNvSpPr>
          <p:nvPr>
            <p:ph sz="half" idx="1"/>
          </p:nvPr>
        </p:nvSpPr>
        <p:spPr/>
        <p:txBody>
          <a:bodyPr>
            <a:normAutofit/>
          </a:bodyPr>
          <a:lstStyle/>
          <a:p>
            <a:endParaRPr lang="en-US" dirty="0"/>
          </a:p>
          <a:p>
            <a:r>
              <a:rPr lang="en-US" dirty="0"/>
              <a:t>Contributing to the Triple Aims</a:t>
            </a:r>
          </a:p>
          <a:p>
            <a:endParaRPr lang="en-US" dirty="0"/>
          </a:p>
          <a:p>
            <a:r>
              <a:rPr lang="en-US" dirty="0"/>
              <a:t>Outcomes/Quality Indicators</a:t>
            </a:r>
          </a:p>
          <a:p>
            <a:endParaRPr lang="en-US" dirty="0"/>
          </a:p>
          <a:p>
            <a:r>
              <a:rPr lang="en-US" dirty="0"/>
              <a:t>Contributing to an institution’s goals</a:t>
            </a:r>
          </a:p>
          <a:p>
            <a:endParaRPr lang="en-US" dirty="0"/>
          </a:p>
          <a:p>
            <a:r>
              <a:rPr lang="en-US" dirty="0"/>
              <a:t>Navy example</a:t>
            </a:r>
          </a:p>
        </p:txBody>
      </p:sp>
    </p:spTree>
    <p:extLst>
      <p:ext uri="{BB962C8B-B14F-4D97-AF65-F5344CB8AC3E}">
        <p14:creationId xmlns:p14="http://schemas.microsoft.com/office/powerpoint/2010/main" val="44170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93700" y="311150"/>
            <a:ext cx="8428038" cy="1117600"/>
          </a:xfrm>
        </p:spPr>
        <p:txBody>
          <a:bodyPr anchor="t"/>
          <a:lstStyle/>
          <a:p>
            <a:r>
              <a:rPr lang="en-US">
                <a:latin typeface="Arial" charset="0"/>
                <a:cs typeface="Arial" charset="0"/>
              </a:rPr>
              <a:t>Spiritual Assessment</a:t>
            </a:r>
          </a:p>
        </p:txBody>
      </p:sp>
      <p:sp>
        <p:nvSpPr>
          <p:cNvPr id="53251" name="Content Placeholder 2"/>
          <p:cNvSpPr>
            <a:spLocks noGrp="1"/>
          </p:cNvSpPr>
          <p:nvPr>
            <p:ph idx="1"/>
          </p:nvPr>
        </p:nvSpPr>
        <p:spPr>
          <a:xfrm>
            <a:off x="228600" y="1600200"/>
            <a:ext cx="8229600" cy="4572000"/>
          </a:xfrm>
        </p:spPr>
        <p:txBody>
          <a:bodyPr>
            <a:normAutofit/>
          </a:bodyPr>
          <a:lstStyle/>
          <a:p>
            <a:pPr marL="0" indent="0">
              <a:buNone/>
              <a:defRPr/>
            </a:pPr>
            <a:r>
              <a:rPr lang="en-US" dirty="0"/>
              <a:t>	</a:t>
            </a:r>
          </a:p>
          <a:p>
            <a:pPr marL="0" indent="0">
              <a:buNone/>
              <a:defRPr/>
            </a:pPr>
            <a:r>
              <a:rPr lang="en-US" dirty="0">
                <a:solidFill>
                  <a:schemeClr val="tx1"/>
                </a:solidFill>
              </a:rPr>
              <a:t>	A more extensive [in-depth, on-going] process of 	active listening to a patient's story as it unfolds in a 	relationship with a professional chaplain and 	summarizing the needs and resources that emerge 	in 	that process</a:t>
            </a:r>
            <a:r>
              <a:rPr lang="en-US" dirty="0"/>
              <a:t>. The summary includes a spiritual 	care plan with expected outcomes which should 	be 	communicated to the rest of the treatment team. </a:t>
            </a:r>
          </a:p>
          <a:p>
            <a:pPr marL="0" indent="0">
              <a:buNone/>
              <a:defRPr/>
            </a:pPr>
            <a:endParaRPr lang="en-US" sz="1200" b="0" dirty="0"/>
          </a:p>
          <a:p>
            <a:pPr marL="0" indent="0">
              <a:buNone/>
              <a:defRPr/>
            </a:pPr>
            <a:endParaRPr lang="en-US" sz="1200" b="0" dirty="0"/>
          </a:p>
          <a:p>
            <a:pPr marL="0" indent="0">
              <a:buNone/>
              <a:defRPr/>
            </a:pPr>
            <a:endParaRPr lang="en-US" sz="1200" b="0" dirty="0"/>
          </a:p>
          <a:p>
            <a:pPr marL="0" indent="0">
              <a:buNone/>
              <a:defRPr/>
            </a:pPr>
            <a:r>
              <a:rPr lang="en-US" sz="1400" b="0" dirty="0"/>
              <a:t>Fitchett, G., &amp; Canada, A. L. (2010). The Role of Religion/Spirituality in Coping with Cancer: Evidence, Assessment, and Intervention. In J. C. Holland (Ed.). </a:t>
            </a:r>
            <a:r>
              <a:rPr lang="en-US" sz="1400" b="0" i="1" dirty="0"/>
              <a:t>Psycho-oncology</a:t>
            </a:r>
            <a:r>
              <a:rPr lang="en-US" sz="1400" b="0" dirty="0"/>
              <a:t>, 2</a:t>
            </a:r>
            <a:r>
              <a:rPr lang="en-US" sz="1400" b="0" baseline="30000" dirty="0"/>
              <a:t>nd</a:t>
            </a:r>
            <a:r>
              <a:rPr lang="en-US" sz="1400" b="0" dirty="0"/>
              <a:t> Edition. New York: Oxford University Press.</a:t>
            </a:r>
          </a:p>
        </p:txBody>
      </p:sp>
    </p:spTree>
    <p:extLst>
      <p:ext uri="{BB962C8B-B14F-4D97-AF65-F5344CB8AC3E}">
        <p14:creationId xmlns:p14="http://schemas.microsoft.com/office/powerpoint/2010/main" val="880495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bwMode="auto">
          <a:xfrm>
            <a:off x="457200" y="135467"/>
            <a:ext cx="8229600" cy="1282171"/>
          </a:xfrm>
          <a:noFill/>
          <a:ln>
            <a:miter lim="800000"/>
            <a:headEnd/>
            <a:tailEnd/>
          </a:ln>
        </p:spPr>
        <p:txBody>
          <a:bodyPr vert="horz" wrap="square" lIns="91410" tIns="45705" rIns="91410" bIns="45705" numCol="1" anchor="t" anchorCtr="0" compatLnSpc="1">
            <a:prstTxWarp prst="textNoShape">
              <a:avLst/>
            </a:prstTxWarp>
            <a:normAutofit fontScale="90000"/>
          </a:bodyPr>
          <a:lstStyle/>
          <a:p>
            <a:r>
              <a:rPr lang="en-US" dirty="0">
                <a:ea typeface="ＭＳ Ｐゴシック" pitchFamily="34" charset="-128"/>
              </a:rPr>
              <a:t>Chaplaincy Assessment Categories - NCCN</a:t>
            </a:r>
          </a:p>
        </p:txBody>
      </p:sp>
      <p:sp>
        <p:nvSpPr>
          <p:cNvPr id="60419" name="Content Placeholder 2"/>
          <p:cNvSpPr>
            <a:spLocks noGrp="1"/>
          </p:cNvSpPr>
          <p:nvPr>
            <p:ph idx="1"/>
          </p:nvPr>
        </p:nvSpPr>
        <p:spPr>
          <a:xfrm>
            <a:off x="626533" y="1600200"/>
            <a:ext cx="8229600" cy="4755444"/>
          </a:xfrm>
        </p:spPr>
        <p:txBody>
          <a:bodyPr>
            <a:normAutofit fontScale="70000" lnSpcReduction="20000"/>
          </a:bodyPr>
          <a:lstStyle/>
          <a:p>
            <a:pPr indent="-274232">
              <a:lnSpc>
                <a:spcPct val="80000"/>
              </a:lnSpc>
              <a:spcBef>
                <a:spcPts val="648"/>
              </a:spcBef>
              <a:buClr>
                <a:srgbClr val="0070C0"/>
              </a:buClr>
              <a:buFont typeface="Arial" pitchFamily="34" charset="0"/>
              <a:buChar char="•"/>
            </a:pPr>
            <a:endParaRPr lang="en-US" dirty="0">
              <a:ea typeface="ＭＳ Ｐゴシック" pitchFamily="34" charset="-128"/>
            </a:endParaRPr>
          </a:p>
          <a:p>
            <a:pPr indent="-274232">
              <a:lnSpc>
                <a:spcPct val="80000"/>
              </a:lnSpc>
              <a:spcBef>
                <a:spcPts val="648"/>
              </a:spcBef>
              <a:buClr>
                <a:srgbClr val="0070C0"/>
              </a:buClr>
              <a:buFont typeface="Arial" pitchFamily="34" charset="0"/>
              <a:buChar char="•"/>
            </a:pPr>
            <a:r>
              <a:rPr lang="en-US" dirty="0">
                <a:ea typeface="ＭＳ Ｐゴシック" pitchFamily="34" charset="-128"/>
              </a:rPr>
              <a:t>Interpersonal conflict regarding spiritual/religious beliefs and practices. </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with lack of meaning/purpose.</a:t>
            </a:r>
          </a:p>
          <a:p>
            <a:pPr indent="-274232">
              <a:lnSpc>
                <a:spcPct val="80000"/>
              </a:lnSpc>
              <a:spcBef>
                <a:spcPts val="648"/>
              </a:spcBef>
              <a:buClr>
                <a:srgbClr val="0070C0"/>
              </a:buClr>
              <a:buFont typeface="Arial" pitchFamily="34" charset="0"/>
              <a:buChar char="•"/>
            </a:pPr>
            <a:r>
              <a:rPr lang="en-US" dirty="0">
                <a:ea typeface="ＭＳ Ｐゴシック" pitchFamily="34" charset="-128"/>
              </a:rPr>
              <a:t>Struggles with morality/values.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Doubts about beliefs.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Perception of being attacked by evil.</a:t>
            </a:r>
          </a:p>
          <a:p>
            <a:pPr indent="-274232">
              <a:lnSpc>
                <a:spcPct val="80000"/>
              </a:lnSpc>
              <a:spcBef>
                <a:spcPts val="648"/>
              </a:spcBef>
              <a:buClr>
                <a:srgbClr val="0070C0"/>
              </a:buClr>
              <a:buFont typeface="Arial" pitchFamily="34" charset="0"/>
              <a:buChar char="•"/>
            </a:pPr>
            <a:r>
              <a:rPr lang="en-US" dirty="0">
                <a:ea typeface="ＭＳ Ｐゴシック" pitchFamily="34" charset="-128"/>
              </a:rPr>
              <a:t>Dealing with issues of forgiveness.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about relationship with the sacred.</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about death/dying and/or afterlife.</a:t>
            </a:r>
          </a:p>
          <a:p>
            <a:pPr indent="-274232">
              <a:lnSpc>
                <a:spcPct val="80000"/>
              </a:lnSpc>
              <a:spcBef>
                <a:spcPts val="648"/>
              </a:spcBef>
              <a:buClr>
                <a:srgbClr val="0070C0"/>
              </a:buClr>
              <a:buFont typeface="Arial" pitchFamily="34" charset="0"/>
              <a:buChar char="•"/>
            </a:pPr>
            <a:r>
              <a:rPr lang="en-US" dirty="0">
                <a:ea typeface="ＭＳ Ｐゴシック" pitchFamily="34" charset="-128"/>
              </a:rPr>
              <a:t>Grief/loss.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Feelings of worthlessness of being a burden.</a:t>
            </a:r>
          </a:p>
          <a:p>
            <a:pPr indent="-274232">
              <a:lnSpc>
                <a:spcPct val="80000"/>
              </a:lnSpc>
              <a:spcBef>
                <a:spcPts val="648"/>
              </a:spcBef>
              <a:buClr>
                <a:srgbClr val="0070C0"/>
              </a:buClr>
              <a:buFont typeface="Arial" pitchFamily="34" charset="0"/>
              <a:buChar char="•"/>
            </a:pPr>
            <a:r>
              <a:rPr lang="en-US" dirty="0">
                <a:ea typeface="ＭＳ Ｐゴシック" pitchFamily="34" charset="-128"/>
              </a:rPr>
              <a:t>Loneliness.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Conflict between religious beliefs and recommended treatment. </a:t>
            </a:r>
          </a:p>
          <a:p>
            <a:pPr indent="-274232">
              <a:lnSpc>
                <a:spcPct val="80000"/>
              </a:lnSpc>
              <a:spcBef>
                <a:spcPts val="648"/>
              </a:spcBef>
              <a:buClr>
                <a:srgbClr val="0070C0"/>
              </a:buClr>
              <a:buFont typeface="Arial" pitchFamily="34" charset="0"/>
              <a:buChar char="•"/>
            </a:pPr>
            <a:r>
              <a:rPr lang="en-US" dirty="0">
                <a:ea typeface="ＭＳ Ｐゴシック" pitchFamily="34" charset="-128"/>
              </a:rPr>
              <a:t>Ritual needs.</a:t>
            </a:r>
          </a:p>
          <a:p>
            <a:pPr indent="-274232">
              <a:lnSpc>
                <a:spcPct val="80000"/>
              </a:lnSpc>
              <a:spcBef>
                <a:spcPts val="648"/>
              </a:spcBef>
              <a:buClr>
                <a:srgbClr val="0070C0"/>
              </a:buClr>
              <a:buFont typeface="Arial" pitchFamily="34" charset="0"/>
              <a:buChar char="•"/>
            </a:pPr>
            <a:endParaRPr lang="en-US" sz="1500" b="0" dirty="0">
              <a:ea typeface="ＭＳ Ｐゴシック" pitchFamily="34" charset="-128"/>
            </a:endParaRPr>
          </a:p>
          <a:p>
            <a:pPr marL="68668" indent="0">
              <a:lnSpc>
                <a:spcPct val="80000"/>
              </a:lnSpc>
              <a:spcBef>
                <a:spcPts val="648"/>
              </a:spcBef>
              <a:buClr>
                <a:srgbClr val="0070C0"/>
              </a:buClr>
              <a:buNone/>
            </a:pPr>
            <a:r>
              <a:rPr lang="en-US" sz="2000" b="0" dirty="0">
                <a:ea typeface="ＭＳ Ｐゴシック" pitchFamily="34" charset="-128"/>
              </a:rPr>
              <a:t>National Comprehensive Cancer Network Distress Management Guidelines, Version 2, 2022 </a:t>
            </a:r>
          </a:p>
          <a:p>
            <a:pPr marL="68668" indent="0">
              <a:lnSpc>
                <a:spcPct val="80000"/>
              </a:lnSpc>
              <a:spcBef>
                <a:spcPts val="648"/>
              </a:spcBef>
              <a:buClr>
                <a:srgbClr val="0070C0"/>
              </a:buClr>
              <a:buNone/>
            </a:pPr>
            <a:r>
              <a:rPr lang="en-US" sz="2000" b="0" i="1" u="sng" dirty="0">
                <a:hlinkClick r:id="rId3"/>
              </a:rPr>
              <a:t>https://www.nccn.org/professionals/physician_gls/default.aspx</a:t>
            </a:r>
            <a:r>
              <a:rPr lang="en-US" sz="2000" b="0" i="1" dirty="0"/>
              <a:t>. </a:t>
            </a:r>
            <a:r>
              <a:rPr lang="en-US" sz="2000" b="0" dirty="0"/>
              <a:t>Accessed March 19, 2022. </a:t>
            </a:r>
          </a:p>
          <a:p>
            <a:pPr indent="-274232">
              <a:lnSpc>
                <a:spcPct val="80000"/>
              </a:lnSpc>
              <a:spcBef>
                <a:spcPts val="648"/>
              </a:spcBef>
              <a:buClr>
                <a:srgbClr val="0070C0"/>
              </a:buClr>
              <a:buFont typeface="Arial" pitchFamily="34" charset="0"/>
              <a:buChar char="•"/>
            </a:pPr>
            <a:endParaRPr lang="en-US" sz="2000" b="0" dirty="0">
              <a:ea typeface="ＭＳ Ｐゴシック" pitchFamily="34" charset="-128"/>
            </a:endParaRPr>
          </a:p>
          <a:p>
            <a:pPr marL="0" indent="0">
              <a:buNone/>
            </a:pPr>
            <a:r>
              <a:rPr lang="en-US" sz="2000" b="0" dirty="0"/>
              <a:t>Handzo, G, Bowden, J, King, S. (2019) The Evolution of Spiritual Care in the Distress Management Guidelines, Journal of the National Comprehensive Cancer Network, October, 17(10), 1257-61. </a:t>
            </a:r>
          </a:p>
          <a:p>
            <a:r>
              <a:rPr lang="en-US" sz="1500" b="0" dirty="0"/>
              <a:t> </a:t>
            </a:r>
          </a:p>
          <a:p>
            <a:pPr>
              <a:buFontTx/>
              <a:buChar char="•"/>
            </a:pPr>
            <a:endParaRPr lang="en-US" dirty="0">
              <a:ea typeface="ＭＳ Ｐゴシック" pitchFamily="34" charset="-128"/>
            </a:endParaRPr>
          </a:p>
        </p:txBody>
      </p:sp>
    </p:spTree>
    <p:extLst>
      <p:ext uri="{BB962C8B-B14F-4D97-AF65-F5344CB8AC3E}">
        <p14:creationId xmlns:p14="http://schemas.microsoft.com/office/powerpoint/2010/main" val="1657755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 AIM</a:t>
            </a:r>
          </a:p>
        </p:txBody>
      </p:sp>
      <p:sp>
        <p:nvSpPr>
          <p:cNvPr id="3" name="Content Placeholder 2"/>
          <p:cNvSpPr>
            <a:spLocks noGrp="1"/>
          </p:cNvSpPr>
          <p:nvPr>
            <p:ph sz="half" idx="1"/>
          </p:nvPr>
        </p:nvSpPr>
        <p:spPr/>
        <p:txBody>
          <a:bodyPr/>
          <a:lstStyle/>
          <a:p>
            <a:r>
              <a:rPr lang="en-US" dirty="0"/>
              <a:t>Meaning and Direction</a:t>
            </a:r>
          </a:p>
          <a:p>
            <a:r>
              <a:rPr lang="en-US" dirty="0"/>
              <a:t>Self Worth and Belonging</a:t>
            </a:r>
          </a:p>
          <a:p>
            <a:r>
              <a:rPr lang="en-US" dirty="0"/>
              <a:t>Reconciliation/To Love and Be Loved</a:t>
            </a:r>
          </a:p>
          <a:p>
            <a:endParaRPr lang="en-US" dirty="0"/>
          </a:p>
          <a:p>
            <a:r>
              <a:rPr lang="en-US" dirty="0"/>
              <a:t>Guide</a:t>
            </a:r>
          </a:p>
          <a:p>
            <a:r>
              <a:rPr lang="en-US" dirty="0" err="1"/>
              <a:t>Valuer</a:t>
            </a:r>
            <a:endParaRPr lang="en-US" dirty="0"/>
          </a:p>
          <a:p>
            <a:r>
              <a:rPr lang="en-US" dirty="0"/>
              <a:t>Truth Teller</a:t>
            </a:r>
          </a:p>
          <a:p>
            <a:endParaRPr lang="en-US" sz="1000" dirty="0"/>
          </a:p>
          <a:p>
            <a:endParaRPr lang="en-US" sz="1200" dirty="0"/>
          </a:p>
          <a:p>
            <a:pPr marL="0" indent="0">
              <a:buNone/>
            </a:pPr>
            <a:r>
              <a:rPr lang="en-US" sz="1400" b="0" dirty="0"/>
              <a:t>Shields M, Kestenbaum A, Dunn L (2022)</a:t>
            </a:r>
            <a:r>
              <a:rPr lang="en-US" sz="1400" b="0" i="1" dirty="0"/>
              <a:t> Spiritual Assessment Intervention Model  (AIM) . </a:t>
            </a:r>
            <a:r>
              <a:rPr lang="en-US" sz="1400" b="0" i="1" dirty="0">
                <a:hlinkClick r:id="rId2"/>
              </a:rPr>
              <a:t>www.SpiritualAIM.org</a:t>
            </a:r>
            <a:r>
              <a:rPr lang="en-US" sz="1400" b="0" i="1" dirty="0"/>
              <a:t>. (Accessed March 19. 2022)</a:t>
            </a:r>
          </a:p>
        </p:txBody>
      </p:sp>
    </p:spTree>
    <p:extLst>
      <p:ext uri="{BB962C8B-B14F-4D97-AF65-F5344CB8AC3E}">
        <p14:creationId xmlns:p14="http://schemas.microsoft.com/office/powerpoint/2010/main" val="4137789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05642-AA4F-3D4E-9D1D-24C61710D953}"/>
              </a:ext>
            </a:extLst>
          </p:cNvPr>
          <p:cNvSpPr>
            <a:spLocks noGrp="1"/>
          </p:cNvSpPr>
          <p:nvPr>
            <p:ph type="title"/>
          </p:nvPr>
        </p:nvSpPr>
        <p:spPr/>
        <p:txBody>
          <a:bodyPr/>
          <a:lstStyle/>
          <a:p>
            <a:r>
              <a:rPr lang="en-US" dirty="0"/>
              <a:t>Spiritual Assessment- PC-7</a:t>
            </a:r>
          </a:p>
        </p:txBody>
      </p:sp>
      <p:sp>
        <p:nvSpPr>
          <p:cNvPr id="3" name="Content Placeholder 2">
            <a:extLst>
              <a:ext uri="{FF2B5EF4-FFF2-40B4-BE49-F238E27FC236}">
                <a16:creationId xmlns:a16="http://schemas.microsoft.com/office/drawing/2014/main" id="{64DAD32A-76A8-6A4C-A886-9E8B8797210C}"/>
              </a:ext>
            </a:extLst>
          </p:cNvPr>
          <p:cNvSpPr>
            <a:spLocks noGrp="1"/>
          </p:cNvSpPr>
          <p:nvPr>
            <p:ph sz="half" idx="1"/>
          </p:nvPr>
        </p:nvSpPr>
        <p:spPr/>
        <p:txBody>
          <a:bodyPr>
            <a:normAutofit/>
          </a:bodyPr>
          <a:lstStyle/>
          <a:p>
            <a:r>
              <a:rPr lang="en-US" dirty="0"/>
              <a:t>Need for meaning </a:t>
            </a:r>
          </a:p>
          <a:p>
            <a:r>
              <a:rPr lang="en-US" dirty="0"/>
              <a:t>Need for integrity, a legacy</a:t>
            </a:r>
          </a:p>
          <a:p>
            <a:r>
              <a:rPr lang="en-US" dirty="0"/>
              <a:t>Concerns about family </a:t>
            </a:r>
          </a:p>
          <a:p>
            <a:r>
              <a:rPr lang="en-US" dirty="0"/>
              <a:t>Concern about dying </a:t>
            </a:r>
          </a:p>
          <a:p>
            <a:r>
              <a:rPr lang="en-US" dirty="0"/>
              <a:t>Issues related to treatment decisions </a:t>
            </a:r>
          </a:p>
          <a:p>
            <a:r>
              <a:rPr lang="en-US" dirty="0"/>
              <a:t>R/S struggle </a:t>
            </a:r>
          </a:p>
          <a:p>
            <a:r>
              <a:rPr lang="en-US" dirty="0"/>
              <a:t>Other dimension</a:t>
            </a:r>
          </a:p>
          <a:p>
            <a:endParaRPr lang="en-US" sz="1400" dirty="0"/>
          </a:p>
          <a:p>
            <a:pPr marL="0" indent="0">
              <a:buNone/>
              <a:defRPr/>
            </a:pPr>
            <a:r>
              <a:rPr lang="en-US" sz="1400" b="0" baseline="30000" dirty="0"/>
              <a:t>Fitchett G, </a:t>
            </a:r>
            <a:r>
              <a:rPr lang="en-US" sz="1400" b="0" baseline="30000" dirty="0" err="1"/>
              <a:t>Hisey</a:t>
            </a:r>
            <a:r>
              <a:rPr lang="en-US" sz="1400" b="0" baseline="30000" dirty="0"/>
              <a:t> Pierson A L, </a:t>
            </a:r>
            <a:r>
              <a:rPr lang="en-US" sz="1400" b="0" baseline="30000" dirty="0" err="1"/>
              <a:t>Hoffmeyer</a:t>
            </a:r>
            <a:r>
              <a:rPr lang="en-US" sz="1400" b="0" baseline="30000" dirty="0"/>
              <a:t> C, et al. Development of the PC-7, a quantifiable assessment of spiritual concerns of patients receiving palliative care near the end of life. </a:t>
            </a:r>
            <a:r>
              <a:rPr lang="en-US" sz="1400" b="0" i="1" baseline="30000" dirty="0"/>
              <a:t>J </a:t>
            </a:r>
            <a:r>
              <a:rPr lang="en-US" sz="1400" b="0" i="1" baseline="30000" dirty="0" err="1"/>
              <a:t>Palliat</a:t>
            </a:r>
            <a:r>
              <a:rPr lang="en-US" sz="1400" b="0" i="1" baseline="30000" dirty="0"/>
              <a:t>  Med</a:t>
            </a:r>
            <a:r>
              <a:rPr lang="en-US" sz="1400" b="0" baseline="30000" dirty="0"/>
              <a:t>. 2020;23(2):  248-253.</a:t>
            </a:r>
          </a:p>
          <a:p>
            <a:pPr marL="326027" indent="-326027">
              <a:defRPr/>
            </a:pPr>
            <a:endParaRPr lang="en-US" sz="1400" b="0" dirty="0"/>
          </a:p>
          <a:p>
            <a:pPr marL="326027" indent="-326027">
              <a:defRPr/>
            </a:pPr>
            <a:endParaRPr lang="en-US" sz="1200" b="0" dirty="0"/>
          </a:p>
          <a:p>
            <a:endParaRPr lang="en-US" dirty="0"/>
          </a:p>
        </p:txBody>
      </p:sp>
    </p:spTree>
    <p:extLst>
      <p:ext uri="{BB962C8B-B14F-4D97-AF65-F5344CB8AC3E}">
        <p14:creationId xmlns:p14="http://schemas.microsoft.com/office/powerpoint/2010/main" val="1841885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6516E-E7FF-CA33-C60F-AB1F897C3A0B}"/>
              </a:ext>
            </a:extLst>
          </p:cNvPr>
          <p:cNvSpPr>
            <a:spLocks noGrp="1"/>
          </p:cNvSpPr>
          <p:nvPr>
            <p:ph type="title"/>
          </p:nvPr>
        </p:nvSpPr>
        <p:spPr/>
        <p:txBody>
          <a:bodyPr/>
          <a:lstStyle/>
          <a:p>
            <a:r>
              <a:rPr lang="en-US" dirty="0"/>
              <a:t>ONC-5</a:t>
            </a:r>
          </a:p>
        </p:txBody>
      </p:sp>
      <p:sp>
        <p:nvSpPr>
          <p:cNvPr id="3" name="Content Placeholder 2">
            <a:extLst>
              <a:ext uri="{FF2B5EF4-FFF2-40B4-BE49-F238E27FC236}">
                <a16:creationId xmlns:a16="http://schemas.microsoft.com/office/drawing/2014/main" id="{281E9C59-E08D-DA38-5AA4-B2D04B19B8A3}"/>
              </a:ext>
            </a:extLst>
          </p:cNvPr>
          <p:cNvSpPr>
            <a:spLocks noGrp="1"/>
          </p:cNvSpPr>
          <p:nvPr>
            <p:ph sz="half" idx="1"/>
          </p:nvPr>
        </p:nvSpPr>
        <p:spPr/>
        <p:txBody>
          <a:bodyPr/>
          <a:lstStyle/>
          <a:p>
            <a:endParaRPr lang="en-US" dirty="0"/>
          </a:p>
          <a:p>
            <a:r>
              <a:rPr lang="en-US" b="0" i="0" u="none" strike="noStrike" dirty="0">
                <a:solidFill>
                  <a:srgbClr val="333333"/>
                </a:solidFill>
                <a:effectLst/>
                <a:latin typeface="Open Sans" panose="020B0606030504020204" pitchFamily="34" charset="0"/>
              </a:rPr>
              <a:t> </a:t>
            </a:r>
            <a:r>
              <a:rPr lang="en-US" i="0" u="none" strike="noStrike" dirty="0">
                <a:solidFill>
                  <a:srgbClr val="333333"/>
                </a:solidFill>
                <a:effectLst/>
              </a:rPr>
              <a:t>Five themes of spiritual concern are assessed: meaning of suffering/identity, legacy/meaning of life, relationships, spiritual/religious/existential issues, and values/duties/obligation</a:t>
            </a:r>
          </a:p>
          <a:p>
            <a:pPr marL="0" indent="0">
              <a:buNone/>
            </a:pPr>
            <a:endParaRPr lang="en-US" dirty="0"/>
          </a:p>
          <a:p>
            <a:r>
              <a:rPr lang="en-US" sz="1400" b="0" i="0" u="none" strike="noStrike" dirty="0">
                <a:solidFill>
                  <a:srgbClr val="222222"/>
                </a:solidFill>
                <a:effectLst/>
                <a:latin typeface="Arial" panose="020B0604020202020204" pitchFamily="34" charset="0"/>
              </a:rPr>
              <a:t>Labuschagne, D., Palmer, P., </a:t>
            </a:r>
            <a:r>
              <a:rPr lang="en-US" sz="1400" b="0" i="0" u="none" strike="noStrike" dirty="0" err="1">
                <a:solidFill>
                  <a:srgbClr val="222222"/>
                </a:solidFill>
                <a:effectLst/>
                <a:latin typeface="Arial" panose="020B0604020202020204" pitchFamily="34" charset="0"/>
              </a:rPr>
              <a:t>DeLaney</a:t>
            </a:r>
            <a:r>
              <a:rPr lang="en-US" sz="1400" b="0" i="0" u="none" strike="noStrike" dirty="0">
                <a:solidFill>
                  <a:srgbClr val="222222"/>
                </a:solidFill>
                <a:effectLst/>
                <a:latin typeface="Arial" panose="020B0604020202020204" pitchFamily="34" charset="0"/>
              </a:rPr>
              <a:t>, A., Schenk, K., &amp; Fitchett, G. (2024). Development of the ONC-5: A quantifiable assessment of spiritual concerns for adult oncology patients. </a:t>
            </a:r>
            <a:r>
              <a:rPr lang="en-US" sz="1400" b="0" i="1" u="none" strike="noStrike" dirty="0">
                <a:solidFill>
                  <a:srgbClr val="222222"/>
                </a:solidFill>
                <a:effectLst/>
                <a:latin typeface="Arial" panose="020B0604020202020204" pitchFamily="34" charset="0"/>
              </a:rPr>
              <a:t>Journal of Health Care Chaplaincy</a:t>
            </a:r>
            <a:r>
              <a:rPr lang="en-US" sz="1400" b="0" i="0" u="none" strike="noStrike" dirty="0">
                <a:solidFill>
                  <a:srgbClr val="222222"/>
                </a:solidFill>
                <a:effectLst/>
                <a:latin typeface="Arial" panose="020B0604020202020204" pitchFamily="34" charset="0"/>
              </a:rPr>
              <a:t>, 1-16.</a:t>
            </a:r>
            <a:endParaRPr lang="en-US" sz="1400" dirty="0"/>
          </a:p>
        </p:txBody>
      </p:sp>
    </p:spTree>
    <p:extLst>
      <p:ext uri="{BB962C8B-B14F-4D97-AF65-F5344CB8AC3E}">
        <p14:creationId xmlns:p14="http://schemas.microsoft.com/office/powerpoint/2010/main" val="3238037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759A1-21B1-F1A9-C1B7-46D139C33F00}"/>
              </a:ext>
            </a:extLst>
          </p:cNvPr>
          <p:cNvSpPr>
            <a:spLocks noGrp="1"/>
          </p:cNvSpPr>
          <p:nvPr>
            <p:ph type="title"/>
          </p:nvPr>
        </p:nvSpPr>
        <p:spPr/>
        <p:txBody>
          <a:bodyPr/>
          <a:lstStyle/>
          <a:p>
            <a:r>
              <a:rPr lang="en-US" dirty="0"/>
              <a:t>Teaching the Team </a:t>
            </a:r>
          </a:p>
        </p:txBody>
      </p:sp>
      <p:sp>
        <p:nvSpPr>
          <p:cNvPr id="3" name="Content Placeholder 2">
            <a:extLst>
              <a:ext uri="{FF2B5EF4-FFF2-40B4-BE49-F238E27FC236}">
                <a16:creationId xmlns:a16="http://schemas.microsoft.com/office/drawing/2014/main" id="{F6C73FEF-F566-4237-CF8B-03D54E10E736}"/>
              </a:ext>
            </a:extLst>
          </p:cNvPr>
          <p:cNvSpPr>
            <a:spLocks noGrp="1"/>
          </p:cNvSpPr>
          <p:nvPr>
            <p:ph sz="half" idx="1"/>
          </p:nvPr>
        </p:nvSpPr>
        <p:spPr/>
        <p:txBody>
          <a:bodyPr/>
          <a:lstStyle/>
          <a:p>
            <a:r>
              <a:rPr lang="en-US" dirty="0"/>
              <a:t>Knowing the evidence</a:t>
            </a:r>
          </a:p>
          <a:p>
            <a:r>
              <a:rPr lang="en-US" dirty="0"/>
              <a:t>Journal of Healthcare Chaplaincy</a:t>
            </a:r>
          </a:p>
          <a:p>
            <a:r>
              <a:rPr lang="en-US" dirty="0" err="1"/>
              <a:t>GeriPal</a:t>
            </a:r>
            <a:endParaRPr lang="en-US" dirty="0"/>
          </a:p>
          <a:p>
            <a:r>
              <a:rPr lang="en-US" dirty="0"/>
              <a:t>Chaplaincy Innovation Lab</a:t>
            </a:r>
          </a:p>
          <a:p>
            <a:r>
              <a:rPr lang="en-US" dirty="0"/>
              <a:t>Transforming Chaplaincy</a:t>
            </a:r>
          </a:p>
          <a:p>
            <a:r>
              <a:rPr lang="en-US" dirty="0"/>
              <a:t>Palliative Care Literature </a:t>
            </a:r>
          </a:p>
          <a:p>
            <a:r>
              <a:rPr lang="en-US" dirty="0"/>
              <a:t>Journal of Pain and Symptom Management</a:t>
            </a:r>
          </a:p>
          <a:p>
            <a:endParaRPr lang="en-US" dirty="0"/>
          </a:p>
        </p:txBody>
      </p:sp>
    </p:spTree>
    <p:extLst>
      <p:ext uri="{BB962C8B-B14F-4D97-AF65-F5344CB8AC3E}">
        <p14:creationId xmlns:p14="http://schemas.microsoft.com/office/powerpoint/2010/main" val="174140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End Game</a:t>
            </a:r>
          </a:p>
        </p:txBody>
      </p:sp>
      <p:sp>
        <p:nvSpPr>
          <p:cNvPr id="4" name="Content Placeholder 3"/>
          <p:cNvSpPr>
            <a:spLocks noGrp="1"/>
          </p:cNvSpPr>
          <p:nvPr>
            <p:ph sz="half" idx="1"/>
          </p:nvPr>
        </p:nvSpPr>
        <p:spPr/>
        <p:txBody>
          <a:bodyPr>
            <a:noAutofit/>
          </a:bodyPr>
          <a:lstStyle/>
          <a:p>
            <a:pPr>
              <a:buFont typeface="Arial"/>
              <a:buChar char="•"/>
            </a:pPr>
            <a:r>
              <a:rPr lang="en-US" dirty="0"/>
              <a:t>Understanding what spiritual care interventions contribute to positive health outcomes, reduction in the costs of care,  and reduction of suffering for patients and family members.</a:t>
            </a:r>
          </a:p>
          <a:p>
            <a:pPr>
              <a:buFont typeface="Arial"/>
              <a:buChar char="•"/>
            </a:pPr>
            <a:r>
              <a:rPr lang="en-US" dirty="0"/>
              <a:t>Education for all clinicians on spiritual care provision within their scope of practice.</a:t>
            </a:r>
          </a:p>
          <a:p>
            <a:pPr>
              <a:buFont typeface="Arial"/>
              <a:buChar char="•"/>
            </a:pPr>
            <a:r>
              <a:rPr lang="en-US" dirty="0"/>
              <a:t>Systems to provide best practice spiritual care most effectively and efficiently across the continuum of care.</a:t>
            </a:r>
          </a:p>
          <a:p>
            <a:pPr>
              <a:buFont typeface="Arial"/>
              <a:buChar char="•"/>
            </a:pPr>
            <a:r>
              <a:rPr lang="en-US" dirty="0"/>
              <a:t>Reimbursement for provision of best practice spiritual care</a:t>
            </a:r>
          </a:p>
        </p:txBody>
      </p:sp>
    </p:spTree>
    <p:extLst>
      <p:ext uri="{BB962C8B-B14F-4D97-AF65-F5344CB8AC3E}">
        <p14:creationId xmlns:p14="http://schemas.microsoft.com/office/powerpoint/2010/main" val="2085710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66BB-F424-7CD3-8E3C-7FC3F911D8DB}"/>
              </a:ext>
            </a:extLst>
          </p:cNvPr>
          <p:cNvSpPr>
            <a:spLocks noGrp="1"/>
          </p:cNvSpPr>
          <p:nvPr>
            <p:ph type="title"/>
          </p:nvPr>
        </p:nvSpPr>
        <p:spPr/>
        <p:txBody>
          <a:bodyPr/>
          <a:lstStyle/>
          <a:p>
            <a:r>
              <a:rPr lang="en-US" dirty="0"/>
              <a:t>Coming Attractions</a:t>
            </a:r>
          </a:p>
        </p:txBody>
      </p:sp>
      <p:sp>
        <p:nvSpPr>
          <p:cNvPr id="3" name="Content Placeholder 2">
            <a:extLst>
              <a:ext uri="{FF2B5EF4-FFF2-40B4-BE49-F238E27FC236}">
                <a16:creationId xmlns:a16="http://schemas.microsoft.com/office/drawing/2014/main" id="{09A8DEB0-B189-1D80-E14A-AD7665271875}"/>
              </a:ext>
            </a:extLst>
          </p:cNvPr>
          <p:cNvSpPr>
            <a:spLocks noGrp="1"/>
          </p:cNvSpPr>
          <p:nvPr>
            <p:ph sz="half" idx="1"/>
          </p:nvPr>
        </p:nvSpPr>
        <p:spPr/>
        <p:txBody>
          <a:bodyPr>
            <a:normAutofit fontScale="85000" lnSpcReduction="20000"/>
          </a:bodyPr>
          <a:lstStyle/>
          <a:p>
            <a:pPr marL="0" marR="0"/>
            <a:r>
              <a:rPr lang="en-US" sz="1800" b="1" dirty="0">
                <a:effectLst/>
                <a:latin typeface="Helvetica" pitchFamily="2" charset="0"/>
                <a:ea typeface="Times New Roman" panose="02020603050405020304" pitchFamily="18" charset="0"/>
              </a:rPr>
              <a:t>March 19 Noon ET- Spiritual Screening-What is it and How to Implement it</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Presenter- The Rev, George Handzo, APBCC. </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The presentation will focus not only on why spiritual assessment is important and but 	on the often harder issue of how to have it fully implemented. </a:t>
            </a:r>
            <a:endParaRPr lang="en-US" sz="1800" dirty="0">
              <a:effectLst/>
              <a:latin typeface="Times New Roman" panose="02020603050405020304" pitchFamily="18" charset="0"/>
              <a:ea typeface="Times New Roman" panose="02020603050405020304" pitchFamily="18" charset="0"/>
            </a:endParaRPr>
          </a:p>
          <a:p>
            <a:pPr marL="0" marR="0" indent="0">
              <a:buNone/>
            </a:pPr>
            <a:r>
              <a:rPr lang="en-US" sz="1800" dirty="0">
                <a:effectLst/>
                <a:latin typeface="Helvetica" pitchFamily="2"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r>
              <a:rPr lang="en-US" sz="1800" b="1" dirty="0">
                <a:effectLst/>
                <a:latin typeface="Helvetica" pitchFamily="2" charset="0"/>
                <a:ea typeface="Times New Roman" panose="02020603050405020304" pitchFamily="18" charset="0"/>
              </a:rPr>
              <a:t>April 28-30- Caring for the Human Spirit Virtual Conference</a:t>
            </a:r>
            <a:endParaRPr lang="en-US" sz="1800" dirty="0">
              <a:effectLst/>
              <a:latin typeface="Times New Roman" panose="02020603050405020304" pitchFamily="18" charset="0"/>
              <a:ea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a:p>
            <a:pPr marL="0" marR="0"/>
            <a:r>
              <a:rPr lang="en-US" sz="1800" b="1" dirty="0">
                <a:effectLst/>
                <a:latin typeface="Helvetica" pitchFamily="2" charset="0"/>
                <a:ea typeface="Times New Roman" panose="02020603050405020304" pitchFamily="18" charset="0"/>
              </a:rPr>
              <a:t>May 21- Noon ET  Spiritual Assessment- The Unique Role of the Chaplain </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Presenter- Chaplain Burl Cole, </a:t>
            </a:r>
            <a:r>
              <a:rPr lang="en-US" sz="1800" dirty="0" err="1">
                <a:effectLst/>
                <a:latin typeface="Helvetica" pitchFamily="2" charset="0"/>
                <a:ea typeface="Times New Roman" panose="02020603050405020304" pitchFamily="18" charset="0"/>
              </a:rPr>
              <a:t>D.Min</a:t>
            </a:r>
            <a:r>
              <a:rPr lang="en-US" sz="1800" dirty="0">
                <a:effectLst/>
                <a:latin typeface="Helvetica" pitchFamily="2" charset="0"/>
                <a:ea typeface="Times New Roman" panose="02020603050405020304" pitchFamily="18" charset="0"/>
              </a:rPr>
              <a:t> APBCC</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Spiritual assessment might be the most essential and unique function of the      	professional health 	care chaplain.  Chaplain Cole recently led a test site for the 	validation study of the PC-7 assessment tool. He is a CPE educator and Outpatient 	Pastoral Care Staff Educator at OSF HealthCare Ministry Services. </a:t>
            </a:r>
            <a:endParaRPr lang="en-US" sz="1800" dirty="0">
              <a:effectLst/>
              <a:latin typeface="Times New Roman" panose="02020603050405020304" pitchFamily="18" charset="0"/>
              <a:ea typeface="Times New Roman" panose="02020603050405020304" pitchFamily="18" charset="0"/>
            </a:endParaRPr>
          </a:p>
          <a:p>
            <a:pPr marL="0" marR="0" indent="0">
              <a:buNone/>
            </a:pPr>
            <a:r>
              <a:rPr lang="en-US" sz="1800" b="1" dirty="0">
                <a:effectLst/>
                <a:latin typeface="Helvetica" pitchFamily="2"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r>
              <a:rPr lang="en-US" sz="1800" b="1" dirty="0">
                <a:effectLst/>
                <a:latin typeface="Helvetica" pitchFamily="2" charset="0"/>
                <a:ea typeface="Times New Roman" panose="02020603050405020304" pitchFamily="18" charset="0"/>
              </a:rPr>
              <a:t>June 18, Noon  ET Documentation- How Chaplains Communicate with Staff.</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Presenter- Chaplain Charles Parker, APBCC, </a:t>
            </a:r>
            <a:r>
              <a:rPr lang="en-US" sz="1800" dirty="0" err="1">
                <a:effectLst/>
                <a:latin typeface="Helvetica" pitchFamily="2" charset="0"/>
                <a:ea typeface="Times New Roman" panose="02020603050405020304" pitchFamily="18" charset="0"/>
              </a:rPr>
              <a:t>Ed.D</a:t>
            </a:r>
            <a:r>
              <a:rPr lang="en-US" sz="1800" dirty="0">
                <a:effectLst/>
                <a:latin typeface="Helvetica" pitchFamily="2"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Very often chaplains assess patients well but do not communicate this information</a:t>
            </a:r>
          </a:p>
          <a:p>
            <a:pPr marL="0" marR="0" indent="0">
              <a:buNone/>
            </a:pPr>
            <a:r>
              <a:rPr lang="en-US" sz="1800" dirty="0">
                <a:latin typeface="Helvetica" pitchFamily="2" charset="0"/>
                <a:ea typeface="Times New Roman" panose="02020603050405020304" pitchFamily="18" charset="0"/>
              </a:rPr>
              <a:t>       </a:t>
            </a:r>
            <a:r>
              <a:rPr lang="en-US" sz="1800" dirty="0">
                <a:effectLst/>
                <a:latin typeface="Helvetica" pitchFamily="2" charset="0"/>
                <a:ea typeface="Times New Roman" panose="02020603050405020304" pitchFamily="18" charset="0"/>
              </a:rPr>
              <a:t>clearly to the members of their team in a way that advances patient care.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461244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1" y="1339822"/>
            <a:ext cx="9031111" cy="4210608"/>
          </a:xfrm>
        </p:spPr>
        <p:txBody>
          <a:bodyPr/>
          <a:lstStyle/>
          <a:p>
            <a:endParaRPr lang="en-US" dirty="0"/>
          </a:p>
          <a:p>
            <a:endParaRPr lang="en-US" dirty="0"/>
          </a:p>
          <a:p>
            <a:endParaRPr lang="en-US" dirty="0"/>
          </a:p>
          <a:p>
            <a:endParaRPr lang="en-US" dirty="0"/>
          </a:p>
          <a:p>
            <a:pPr algn="ctr"/>
            <a:r>
              <a:rPr lang="en-US" sz="4000" dirty="0"/>
              <a:t>Thank You</a:t>
            </a:r>
          </a:p>
          <a:p>
            <a:pPr algn="ctr"/>
            <a:r>
              <a:rPr lang="en-US" sz="4000" dirty="0" err="1"/>
              <a:t>ghandzo@healthcarechaplaincy.org</a:t>
            </a:r>
            <a:endParaRPr lang="en-US" sz="4000" dirty="0"/>
          </a:p>
        </p:txBody>
      </p:sp>
    </p:spTree>
    <p:extLst>
      <p:ext uri="{BB962C8B-B14F-4D97-AF65-F5344CB8AC3E}">
        <p14:creationId xmlns:p14="http://schemas.microsoft.com/office/powerpoint/2010/main" val="101611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EEB3B-8525-B7B4-81C2-B347B7496148}"/>
              </a:ext>
            </a:extLst>
          </p:cNvPr>
          <p:cNvSpPr>
            <a:spLocks noGrp="1"/>
          </p:cNvSpPr>
          <p:nvPr>
            <p:ph type="title"/>
          </p:nvPr>
        </p:nvSpPr>
        <p:spPr/>
        <p:txBody>
          <a:bodyPr>
            <a:normAutofit/>
          </a:bodyPr>
          <a:lstStyle/>
          <a:p>
            <a:r>
              <a:rPr lang="en-US" dirty="0"/>
              <a:t>Overview</a:t>
            </a:r>
          </a:p>
        </p:txBody>
      </p:sp>
      <p:sp>
        <p:nvSpPr>
          <p:cNvPr id="3" name="Content Placeholder 2">
            <a:extLst>
              <a:ext uri="{FF2B5EF4-FFF2-40B4-BE49-F238E27FC236}">
                <a16:creationId xmlns:a16="http://schemas.microsoft.com/office/drawing/2014/main" id="{9B7F1E4D-38EA-671C-AEBA-4EFFC0359CE1}"/>
              </a:ext>
            </a:extLst>
          </p:cNvPr>
          <p:cNvSpPr>
            <a:spLocks noGrp="1"/>
          </p:cNvSpPr>
          <p:nvPr>
            <p:ph sz="half" idx="1"/>
          </p:nvPr>
        </p:nvSpPr>
        <p:spPr/>
        <p:txBody>
          <a:bodyPr/>
          <a:lstStyle/>
          <a:p>
            <a:endParaRPr lang="en-US" dirty="0"/>
          </a:p>
          <a:p>
            <a:r>
              <a:rPr lang="en-US" dirty="0"/>
              <a:t>Assumes dedication to whole person care</a:t>
            </a:r>
          </a:p>
          <a:p>
            <a:r>
              <a:rPr lang="en-US" dirty="0"/>
              <a:t>Cicely Saunders- physical, emotional, social, spiritual</a:t>
            </a:r>
          </a:p>
          <a:p>
            <a:r>
              <a:rPr lang="en-US" dirty="0"/>
              <a:t>All equally important </a:t>
            </a:r>
          </a:p>
          <a:p>
            <a:r>
              <a:rPr lang="en-US" dirty="0"/>
              <a:t>There is a specialist for each</a:t>
            </a:r>
          </a:p>
          <a:p>
            <a:r>
              <a:rPr lang="en-US" dirty="0"/>
              <a:t>Chaplains are the spiritual care specialists</a:t>
            </a:r>
          </a:p>
          <a:p>
            <a:r>
              <a:rPr lang="en-US" dirty="0"/>
              <a:t>Anchored in palliative care- NCP guidelines (aka serious Illness). </a:t>
            </a:r>
          </a:p>
          <a:p>
            <a:endParaRPr lang="en-US" dirty="0"/>
          </a:p>
          <a:p>
            <a:endParaRPr lang="en-US" dirty="0"/>
          </a:p>
        </p:txBody>
      </p:sp>
    </p:spTree>
    <p:extLst>
      <p:ext uri="{BB962C8B-B14F-4D97-AF65-F5344CB8AC3E}">
        <p14:creationId xmlns:p14="http://schemas.microsoft.com/office/powerpoint/2010/main" val="268414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FE5C-ACFB-4131-C2F2-0956B7A90148}"/>
              </a:ext>
            </a:extLst>
          </p:cNvPr>
          <p:cNvSpPr>
            <a:spLocks noGrp="1"/>
          </p:cNvSpPr>
          <p:nvPr>
            <p:ph type="title"/>
          </p:nvPr>
        </p:nvSpPr>
        <p:spPr/>
        <p:txBody>
          <a:bodyPr/>
          <a:lstStyle/>
          <a:p>
            <a:r>
              <a:rPr lang="en-US" dirty="0"/>
              <a:t>What is the Process?</a:t>
            </a:r>
          </a:p>
        </p:txBody>
      </p:sp>
      <p:sp>
        <p:nvSpPr>
          <p:cNvPr id="3" name="Content Placeholder 2">
            <a:extLst>
              <a:ext uri="{FF2B5EF4-FFF2-40B4-BE49-F238E27FC236}">
                <a16:creationId xmlns:a16="http://schemas.microsoft.com/office/drawing/2014/main" id="{95CE1EB8-5A14-B31B-3BEA-CC08E07D605F}"/>
              </a:ext>
            </a:extLst>
          </p:cNvPr>
          <p:cNvSpPr>
            <a:spLocks noGrp="1"/>
          </p:cNvSpPr>
          <p:nvPr>
            <p:ph sz="half" idx="1"/>
          </p:nvPr>
        </p:nvSpPr>
        <p:spPr/>
        <p:txBody>
          <a:bodyPr>
            <a:normAutofit lnSpcReduction="10000"/>
          </a:bodyPr>
          <a:lstStyle/>
          <a:p>
            <a:r>
              <a:rPr lang="en-US" dirty="0"/>
              <a:t>Referrals- triggers-need vs. desire</a:t>
            </a:r>
          </a:p>
          <a:p>
            <a:r>
              <a:rPr lang="en-US" dirty="0"/>
              <a:t>Screening- spiritual distress</a:t>
            </a:r>
          </a:p>
          <a:p>
            <a:r>
              <a:rPr lang="en-US" dirty="0"/>
              <a:t>History- FICA</a:t>
            </a:r>
          </a:p>
          <a:p>
            <a:r>
              <a:rPr lang="en-US" dirty="0"/>
              <a:t>Assessment</a:t>
            </a:r>
          </a:p>
          <a:p>
            <a:r>
              <a:rPr lang="en-US" dirty="0"/>
              <a:t>Documented Plan- taxonomy</a:t>
            </a:r>
          </a:p>
          <a:p>
            <a:r>
              <a:rPr lang="en-US" dirty="0"/>
              <a:t>Re-evaluating</a:t>
            </a:r>
          </a:p>
          <a:p>
            <a:r>
              <a:rPr lang="en-US" dirty="0"/>
              <a:t>Communicating with team- integrating into overall plan</a:t>
            </a:r>
          </a:p>
          <a:p>
            <a:r>
              <a:rPr lang="en-US" dirty="0"/>
              <a:t>Quality improvement- HCPCS codes</a:t>
            </a:r>
          </a:p>
          <a:p>
            <a:r>
              <a:rPr lang="en-US" sz="1300" b="0" i="0" u="none" strike="noStrike" dirty="0">
                <a:solidFill>
                  <a:srgbClr val="222222"/>
                </a:solidFill>
                <a:effectLst/>
                <a:latin typeface="+mj-lt"/>
              </a:rPr>
              <a:t>Massey, K., Barnes, M. J., </a:t>
            </a:r>
            <a:r>
              <a:rPr lang="en-US" sz="1300" b="0" i="0" u="none" strike="noStrike" dirty="0" err="1">
                <a:solidFill>
                  <a:srgbClr val="222222"/>
                </a:solidFill>
                <a:effectLst/>
                <a:latin typeface="+mj-lt"/>
              </a:rPr>
              <a:t>Villines</a:t>
            </a:r>
            <a:r>
              <a:rPr lang="en-US" sz="1300" b="0" i="0" u="none" strike="noStrike" dirty="0">
                <a:solidFill>
                  <a:srgbClr val="222222"/>
                </a:solidFill>
                <a:effectLst/>
                <a:latin typeface="+mj-lt"/>
              </a:rPr>
              <a:t>, D., Goldstein, J. D., Pierson, A. L. H., Scherer, C., ... &amp; </a:t>
            </a:r>
            <a:r>
              <a:rPr lang="en-US" sz="1300" b="0" i="0" u="none" strike="noStrike" dirty="0" err="1">
                <a:solidFill>
                  <a:srgbClr val="222222"/>
                </a:solidFill>
                <a:effectLst/>
                <a:latin typeface="+mj-lt"/>
              </a:rPr>
              <a:t>Summerfelt</a:t>
            </a:r>
            <a:r>
              <a:rPr lang="en-US" sz="1300" b="0" i="0" u="none" strike="noStrike" dirty="0">
                <a:solidFill>
                  <a:srgbClr val="222222"/>
                </a:solidFill>
                <a:effectLst/>
                <a:latin typeface="+mj-lt"/>
              </a:rPr>
              <a:t>, W. T. (2015). What do I do? Developing a taxonomy of chaplaincy activities and interventions for spiritual care in intensive care unit palliative care. </a:t>
            </a:r>
            <a:r>
              <a:rPr lang="en-US" sz="1300" b="0" i="1" u="none" strike="noStrike" dirty="0">
                <a:solidFill>
                  <a:srgbClr val="222222"/>
                </a:solidFill>
                <a:effectLst/>
                <a:latin typeface="+mj-lt"/>
              </a:rPr>
              <a:t>BMC palliative care</a:t>
            </a:r>
            <a:r>
              <a:rPr lang="en-US" sz="1300" b="0" i="0" u="none" strike="noStrike" dirty="0">
                <a:solidFill>
                  <a:srgbClr val="222222"/>
                </a:solidFill>
                <a:effectLst/>
                <a:latin typeface="+mj-lt"/>
              </a:rPr>
              <a:t>, </a:t>
            </a:r>
            <a:r>
              <a:rPr lang="en-US" sz="1300" b="0" i="1" u="none" strike="noStrike" dirty="0">
                <a:solidFill>
                  <a:srgbClr val="222222"/>
                </a:solidFill>
                <a:effectLst/>
                <a:latin typeface="+mj-lt"/>
              </a:rPr>
              <a:t>14</a:t>
            </a:r>
            <a:r>
              <a:rPr lang="en-US" sz="1300" b="0" i="0" u="none" strike="noStrike" dirty="0">
                <a:solidFill>
                  <a:srgbClr val="222222"/>
                </a:solidFill>
                <a:effectLst/>
                <a:latin typeface="+mj-lt"/>
              </a:rPr>
              <a:t>, 1-8.</a:t>
            </a:r>
            <a:endParaRPr lang="en-US" sz="1300" dirty="0">
              <a:latin typeface="+mj-lt"/>
            </a:endParaRPr>
          </a:p>
          <a:p>
            <a:endParaRPr lang="en-US" dirty="0"/>
          </a:p>
        </p:txBody>
      </p:sp>
    </p:spTree>
    <p:extLst>
      <p:ext uri="{BB962C8B-B14F-4D97-AF65-F5344CB8AC3E}">
        <p14:creationId xmlns:p14="http://schemas.microsoft.com/office/powerpoint/2010/main" val="215042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124B-7571-0B4C-97D1-AD1699146E0C}"/>
              </a:ext>
            </a:extLst>
          </p:cNvPr>
          <p:cNvSpPr>
            <a:spLocks noGrp="1"/>
          </p:cNvSpPr>
          <p:nvPr>
            <p:ph type="title"/>
          </p:nvPr>
        </p:nvSpPr>
        <p:spPr/>
        <p:txBody>
          <a:bodyPr>
            <a:normAutofit fontScale="90000"/>
          </a:bodyPr>
          <a:lstStyle/>
          <a:p>
            <a:r>
              <a:rPr lang="en-US" dirty="0"/>
              <a:t>Why is standardization so important?</a:t>
            </a:r>
          </a:p>
        </p:txBody>
      </p:sp>
      <p:sp>
        <p:nvSpPr>
          <p:cNvPr id="3" name="Content Placeholder 2">
            <a:extLst>
              <a:ext uri="{FF2B5EF4-FFF2-40B4-BE49-F238E27FC236}">
                <a16:creationId xmlns:a16="http://schemas.microsoft.com/office/drawing/2014/main" id="{8B9C77AE-A3AA-9D43-AABE-4E42799E651F}"/>
              </a:ext>
            </a:extLst>
          </p:cNvPr>
          <p:cNvSpPr>
            <a:spLocks noGrp="1"/>
          </p:cNvSpPr>
          <p:nvPr>
            <p:ph sz="half" idx="1"/>
          </p:nvPr>
        </p:nvSpPr>
        <p:spPr/>
        <p:txBody>
          <a:bodyPr/>
          <a:lstStyle/>
          <a:p>
            <a:r>
              <a:rPr lang="en-US" dirty="0"/>
              <a:t>Those served know what to expect- reliability</a:t>
            </a:r>
          </a:p>
          <a:p>
            <a:r>
              <a:rPr lang="en-US" dirty="0"/>
              <a:t>Use of instruments with proven validity</a:t>
            </a:r>
          </a:p>
          <a:p>
            <a:r>
              <a:rPr lang="en-US" dirty="0"/>
              <a:t>Enables testing &amp; use of best practice </a:t>
            </a:r>
          </a:p>
          <a:p>
            <a:r>
              <a:rPr lang="en-US" dirty="0"/>
              <a:t>Enables research to demonstrate value</a:t>
            </a:r>
          </a:p>
          <a:p>
            <a:r>
              <a:rPr lang="en-US" dirty="0"/>
              <a:t>Enables focused teaching</a:t>
            </a:r>
          </a:p>
          <a:p>
            <a:endParaRPr lang="en-US" dirty="0"/>
          </a:p>
          <a:p>
            <a:endParaRPr lang="en-US" dirty="0"/>
          </a:p>
          <a:p>
            <a:r>
              <a:rPr lang="en-US" dirty="0"/>
              <a:t>However, it is not cookbook/manual</a:t>
            </a:r>
          </a:p>
          <a:p>
            <a:r>
              <a:rPr lang="en-US" dirty="0"/>
              <a:t>Need to leave room for human factor</a:t>
            </a:r>
          </a:p>
          <a:p>
            <a:endParaRPr lang="en-US" dirty="0"/>
          </a:p>
          <a:p>
            <a:endParaRPr lang="en-US" dirty="0"/>
          </a:p>
        </p:txBody>
      </p:sp>
    </p:spTree>
    <p:extLst>
      <p:ext uri="{BB962C8B-B14F-4D97-AF65-F5344CB8AC3E}">
        <p14:creationId xmlns:p14="http://schemas.microsoft.com/office/powerpoint/2010/main" val="4031662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Spirituality</a:t>
            </a:r>
          </a:p>
        </p:txBody>
      </p:sp>
      <p:sp>
        <p:nvSpPr>
          <p:cNvPr id="4" name="Text Box 6"/>
          <p:cNvSpPr txBox="1">
            <a:spLocks noGrp="1" noChangeArrowheads="1"/>
          </p:cNvSpPr>
          <p:nvPr>
            <p:ph sz="half" idx="1"/>
          </p:nvPr>
        </p:nvSpPr>
        <p:spPr bwMode="auto">
          <a:xfrm>
            <a:off x="350268" y="1791377"/>
            <a:ext cx="8443463" cy="3862596"/>
          </a:xfrm>
          <a:prstGeom prst="rect">
            <a:avLst/>
          </a:prstGeom>
          <a:noFill/>
          <a:ln>
            <a:noFill/>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marL="0" indent="0" eaLnBrk="1" hangingPunct="1">
              <a:spcBef>
                <a:spcPct val="50000"/>
              </a:spcBef>
              <a:buNone/>
            </a:pPr>
            <a:endParaRPr lang="en-US" altLang="ja-JP" sz="2800" dirty="0">
              <a:effectLst>
                <a:outerShdw blurRad="38100" dist="38100" dir="2700000" algn="tl">
                  <a:srgbClr val="DDDDDD"/>
                </a:outerShdw>
              </a:effectLst>
              <a:latin typeface="Arial" charset="0"/>
            </a:endParaRPr>
          </a:p>
          <a:p>
            <a:pPr marL="0" indent="0" eaLnBrk="1" hangingPunct="1">
              <a:spcBef>
                <a:spcPct val="50000"/>
              </a:spcBef>
              <a:buNone/>
            </a:pPr>
            <a:r>
              <a:rPr lang="en-US" altLang="ja-JP" dirty="0">
                <a:effectLst>
                  <a:outerShdw blurRad="38100" dist="38100" dir="2700000" algn="tl">
                    <a:srgbClr val="DDDDDD"/>
                  </a:outerShdw>
                </a:effectLst>
                <a:latin typeface="Arial" charset="0"/>
              </a:rPr>
              <a:t>Spirituality is the aspect of humanity that refers to the way individuals seek and express meaning and purpose and the way they experience their connectedness to the moment, to self, to others, to nature, and to the significant or sacred</a:t>
            </a:r>
            <a:r>
              <a:rPr lang="en-US" altLang="ja-JP" dirty="0">
                <a:effectLst>
                  <a:outerShdw blurRad="38100" dist="38100" dir="2700000" algn="tl">
                    <a:srgbClr val="DDDDDD"/>
                  </a:outerShdw>
                </a:effectLst>
                <a:latin typeface="Arial" charset="0"/>
                <a:cs typeface="Times New Roman" charset="0"/>
              </a:rPr>
              <a:t>.</a:t>
            </a:r>
          </a:p>
          <a:p>
            <a:pPr marL="0" indent="0" eaLnBrk="1" hangingPunct="1">
              <a:spcBef>
                <a:spcPct val="50000"/>
              </a:spcBef>
              <a:buNone/>
            </a:pPr>
            <a:endParaRPr lang="en-US" altLang="ja-JP" dirty="0">
              <a:effectLst>
                <a:outerShdw blurRad="38100" dist="38100" dir="2700000" algn="tl">
                  <a:srgbClr val="DDDDDD"/>
                </a:outerShdw>
              </a:effectLst>
              <a:latin typeface="Arial" charset="0"/>
              <a:cs typeface="Times New Roman" charset="0"/>
            </a:endParaRPr>
          </a:p>
          <a:p>
            <a:pPr marL="0" indent="0" eaLnBrk="1" hangingPunct="1">
              <a:spcBef>
                <a:spcPct val="50000"/>
              </a:spcBef>
              <a:buNone/>
            </a:pPr>
            <a:r>
              <a:rPr lang="en-US" sz="1400" b="0" dirty="0" err="1">
                <a:latin typeface="+mn-lt"/>
              </a:rPr>
              <a:t>Puchalski</a:t>
            </a:r>
            <a:r>
              <a:rPr lang="en-US" sz="1400" b="0" dirty="0">
                <a:latin typeface="+mn-lt"/>
              </a:rPr>
              <a:t>, C., Ferrell, B., Virani, R., Otis-Green, S., Baird, P., Bull, J., ... &amp; </a:t>
            </a:r>
            <a:r>
              <a:rPr lang="en-US" sz="1400" b="0" dirty="0" err="1">
                <a:latin typeface="+mn-lt"/>
              </a:rPr>
              <a:t>Sulmasy</a:t>
            </a:r>
            <a:r>
              <a:rPr lang="en-US" sz="1400" b="0" dirty="0">
                <a:latin typeface="+mn-lt"/>
              </a:rPr>
              <a:t>, D. (2009). Improving the quality of spiritual care as a dimension of palliative care: the report of the Consensus Conference. </a:t>
            </a:r>
            <a:r>
              <a:rPr lang="en-US" sz="1400" b="0" i="1" dirty="0">
                <a:latin typeface="+mn-lt"/>
              </a:rPr>
              <a:t>Journal of palliative medicine</a:t>
            </a:r>
            <a:r>
              <a:rPr lang="en-US" sz="1400" b="0" dirty="0">
                <a:latin typeface="+mn-lt"/>
              </a:rPr>
              <a:t>, </a:t>
            </a:r>
            <a:r>
              <a:rPr lang="en-US" sz="1400" b="0" i="1" dirty="0">
                <a:latin typeface="+mn-lt"/>
              </a:rPr>
              <a:t>12</a:t>
            </a:r>
            <a:r>
              <a:rPr lang="en-US" sz="1400" b="0" dirty="0">
                <a:latin typeface="+mn-lt"/>
              </a:rPr>
              <a:t>(10), 885-904.</a:t>
            </a:r>
            <a:endParaRPr lang="en-US" sz="1400" dirty="0">
              <a:effectLst>
                <a:outerShdw blurRad="38100" dist="38100" dir="2700000" algn="tl">
                  <a:srgbClr val="DDDDDD"/>
                </a:outerShdw>
              </a:effectLst>
              <a:latin typeface="+mn-lt"/>
              <a:cs typeface="Times New Roman" charset="0"/>
            </a:endParaRPr>
          </a:p>
        </p:txBody>
      </p:sp>
    </p:spTree>
    <p:extLst>
      <p:ext uri="{BB962C8B-B14F-4D97-AF65-F5344CB8AC3E}">
        <p14:creationId xmlns:p14="http://schemas.microsoft.com/office/powerpoint/2010/main" val="406588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8CDA9-7294-35CD-7D43-2E649430550E}"/>
              </a:ext>
            </a:extLst>
          </p:cNvPr>
          <p:cNvSpPr>
            <a:spLocks noGrp="1"/>
          </p:cNvSpPr>
          <p:nvPr>
            <p:ph type="title"/>
          </p:nvPr>
        </p:nvSpPr>
        <p:spPr/>
        <p:txBody>
          <a:bodyPr>
            <a:normAutofit fontScale="90000"/>
          </a:bodyPr>
          <a:lstStyle/>
          <a:p>
            <a:r>
              <a:rPr lang="en-US" dirty="0"/>
              <a:t>Interdisciplinary vs Interprofessional </a:t>
            </a:r>
          </a:p>
        </p:txBody>
      </p:sp>
      <p:sp>
        <p:nvSpPr>
          <p:cNvPr id="3" name="Content Placeholder 2">
            <a:extLst>
              <a:ext uri="{FF2B5EF4-FFF2-40B4-BE49-F238E27FC236}">
                <a16:creationId xmlns:a16="http://schemas.microsoft.com/office/drawing/2014/main" id="{4163D726-2084-D09E-F31E-B30532B6290A}"/>
              </a:ext>
            </a:extLst>
          </p:cNvPr>
          <p:cNvSpPr>
            <a:spLocks noGrp="1"/>
          </p:cNvSpPr>
          <p:nvPr>
            <p:ph sz="half" idx="1"/>
          </p:nvPr>
        </p:nvSpPr>
        <p:spPr/>
        <p:txBody>
          <a:bodyPr>
            <a:normAutofit fontScale="92500" lnSpcReduction="10000"/>
          </a:bodyPr>
          <a:lstStyle/>
          <a:p>
            <a:r>
              <a:rPr lang="en-US" dirty="0"/>
              <a:t>Interdisciplinary teams incorporate various disciplines (specialties) on the team. </a:t>
            </a:r>
          </a:p>
          <a:p>
            <a:r>
              <a:rPr lang="en-US" dirty="0"/>
              <a:t>Interprofessional calls upon individuals with diverse professional training … to collectively muster and intentionally manage their overlapping disciplines in team-based care of vulnerable populations. </a:t>
            </a:r>
          </a:p>
          <a:p>
            <a:r>
              <a:rPr lang="en-US" dirty="0"/>
              <a:t>Interprofessional teamwork is founded on collaboration to achieve a common goal. </a:t>
            </a:r>
          </a:p>
          <a:p>
            <a:r>
              <a:rPr lang="en-US" dirty="0"/>
              <a:t>Roles are synergistic.  </a:t>
            </a:r>
          </a:p>
          <a:p>
            <a:r>
              <a:rPr lang="en-US" dirty="0"/>
              <a:t>Everyone is a generalist AND a specialist. </a:t>
            </a:r>
          </a:p>
          <a:p>
            <a:endParaRPr lang="en-US" dirty="0"/>
          </a:p>
          <a:p>
            <a:pPr marL="0" indent="0">
              <a:buNone/>
            </a:pPr>
            <a:r>
              <a:rPr lang="en-US" sz="1500" b="0" dirty="0" err="1"/>
              <a:t>Portz</a:t>
            </a:r>
            <a:r>
              <a:rPr lang="en-US" sz="1500" b="0" dirty="0"/>
              <a:t> J &amp; Lakin J., (2024) “Why an Interprofessional team? In </a:t>
            </a:r>
            <a:r>
              <a:rPr lang="en-US" sz="1500" b="0" dirty="0" err="1"/>
              <a:t>Donesky,al</a:t>
            </a:r>
            <a:r>
              <a:rPr lang="en-US" sz="1500" b="0" dirty="0"/>
              <a:t> (eds) Intentionally Interprofessional Palliative Care. Oxford University Press.  P. 2   </a:t>
            </a:r>
          </a:p>
        </p:txBody>
      </p:sp>
    </p:spTree>
    <p:extLst>
      <p:ext uri="{BB962C8B-B14F-4D97-AF65-F5344CB8AC3E}">
        <p14:creationId xmlns:p14="http://schemas.microsoft.com/office/powerpoint/2010/main" val="78840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1382889" y="2130425"/>
            <a:ext cx="6389510" cy="1470025"/>
          </a:xfrm>
        </p:spPr>
        <p:txBody>
          <a:bodyPr/>
          <a:lstStyle/>
          <a:p>
            <a:r>
              <a:rPr lang="en-US" dirty="0">
                <a:latin typeface="+mn-lt"/>
              </a:rPr>
              <a:t>The Role of the Chaplain</a:t>
            </a:r>
          </a:p>
        </p:txBody>
      </p:sp>
    </p:spTree>
    <p:extLst>
      <p:ext uri="{BB962C8B-B14F-4D97-AF65-F5344CB8AC3E}">
        <p14:creationId xmlns:p14="http://schemas.microsoft.com/office/powerpoint/2010/main" val="308443583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73492</TotalTime>
  <Words>3103</Words>
  <Application>Microsoft Macintosh PowerPoint</Application>
  <PresentationFormat>On-screen Show (4:3)</PresentationFormat>
  <Paragraphs>296</Paragraphs>
  <Slides>38</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ＭＳ Ｐゴシック</vt:lpstr>
      <vt:lpstr>Arial</vt:lpstr>
      <vt:lpstr>Calibri</vt:lpstr>
      <vt:lpstr>Constantia</vt:lpstr>
      <vt:lpstr>Helvetica</vt:lpstr>
      <vt:lpstr>Lucida Grande</vt:lpstr>
      <vt:lpstr>Open Sans</vt:lpstr>
      <vt:lpstr>Symbol</vt:lpstr>
      <vt:lpstr>Times New Roman</vt:lpstr>
      <vt:lpstr>Office Theme</vt:lpstr>
      <vt:lpstr>  The Process of Healthcare Chaplaincy: An Overview    </vt:lpstr>
      <vt:lpstr>Why are We Doing This?</vt:lpstr>
      <vt:lpstr>Getting to Value </vt:lpstr>
      <vt:lpstr>Overview</vt:lpstr>
      <vt:lpstr>What is the Process?</vt:lpstr>
      <vt:lpstr>Why is standardization so important?</vt:lpstr>
      <vt:lpstr>Spirituality</vt:lpstr>
      <vt:lpstr>Interdisciplinary vs Interprofessional </vt:lpstr>
      <vt:lpstr>The Role of the Chaplain</vt:lpstr>
      <vt:lpstr>Chaplains in COVID</vt:lpstr>
      <vt:lpstr>PowerPoint Presentation</vt:lpstr>
      <vt:lpstr>Role on the Team</vt:lpstr>
      <vt:lpstr>National Consensus Conference: The Model </vt:lpstr>
      <vt:lpstr>Who is the Chaplain?</vt:lpstr>
      <vt:lpstr>Who is the Chaplain?</vt:lpstr>
      <vt:lpstr>The Role of the Chaplain with  Patients and Caregivers </vt:lpstr>
      <vt:lpstr>The Role of the Chaplain with the Team </vt:lpstr>
      <vt:lpstr>The Role of the Chaplain with the Institution</vt:lpstr>
      <vt:lpstr>PowerPoint Presentation</vt:lpstr>
      <vt:lpstr>Spiritual Struggle</vt:lpstr>
      <vt:lpstr>Outpatient Spiritual Care Need</vt:lpstr>
      <vt:lpstr>Family Satisfaction</vt:lpstr>
      <vt:lpstr>Advance Care Planning</vt:lpstr>
      <vt:lpstr>Quality Improvement  (Data)</vt:lpstr>
      <vt:lpstr>HCPCS Codes</vt:lpstr>
      <vt:lpstr>What is the Business Case for the Codes? </vt:lpstr>
      <vt:lpstr>PowerPoint Presentation</vt:lpstr>
      <vt:lpstr>Implementation</vt:lpstr>
      <vt:lpstr>Spiritual History</vt:lpstr>
      <vt:lpstr>Spiritual Assessment</vt:lpstr>
      <vt:lpstr>Chaplaincy Assessment Categories - NCCN</vt:lpstr>
      <vt:lpstr>Spiritual AIM</vt:lpstr>
      <vt:lpstr>Spiritual Assessment- PC-7</vt:lpstr>
      <vt:lpstr>ONC-5</vt:lpstr>
      <vt:lpstr>Teaching the Team </vt:lpstr>
      <vt:lpstr>The End Game</vt:lpstr>
      <vt:lpstr>Coming Attractions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Neon Noodles</dc:creator>
  <cp:lastModifiedBy>Beth Handzo</cp:lastModifiedBy>
  <cp:revision>438</cp:revision>
  <cp:lastPrinted>2022-04-08T14:12:13Z</cp:lastPrinted>
  <dcterms:created xsi:type="dcterms:W3CDTF">2014-02-17T19:57:41Z</dcterms:created>
  <dcterms:modified xsi:type="dcterms:W3CDTF">2025-02-19T16:57:46Z</dcterms:modified>
</cp:coreProperties>
</file>