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4"/>
  </p:notesMasterIdLst>
  <p:sldIdLst>
    <p:sldId id="256" r:id="rId2"/>
    <p:sldId id="572" r:id="rId3"/>
    <p:sldId id="573" r:id="rId4"/>
    <p:sldId id="574" r:id="rId5"/>
    <p:sldId id="407" r:id="rId6"/>
    <p:sldId id="324" r:id="rId7"/>
    <p:sldId id="559" r:id="rId8"/>
    <p:sldId id="582" r:id="rId9"/>
    <p:sldId id="434" r:id="rId10"/>
    <p:sldId id="422" r:id="rId11"/>
    <p:sldId id="408" r:id="rId12"/>
    <p:sldId id="583" r:id="rId13"/>
    <p:sldId id="579" r:id="rId14"/>
    <p:sldId id="580" r:id="rId15"/>
    <p:sldId id="585" r:id="rId16"/>
    <p:sldId id="354" r:id="rId17"/>
    <p:sldId id="586" r:id="rId18"/>
    <p:sldId id="356" r:id="rId19"/>
    <p:sldId id="570" r:id="rId20"/>
    <p:sldId id="395" r:id="rId21"/>
    <p:sldId id="578" r:id="rId22"/>
    <p:sldId id="286"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E74C8"/>
    <a:srgbClr val="164282"/>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0883"/>
    <p:restoredTop sz="99785" autoAdjust="0"/>
  </p:normalViewPr>
  <p:slideViewPr>
    <p:cSldViewPr snapToGrid="0" snapToObjects="1">
      <p:cViewPr varScale="1">
        <p:scale>
          <a:sx n="37" d="100"/>
          <a:sy n="37" d="100"/>
        </p:scale>
        <p:origin x="576" y="480"/>
      </p:cViewPr>
      <p:guideLst>
        <p:guide orient="horz" pos="2160"/>
        <p:guide pos="2880"/>
      </p:guideLst>
    </p:cSldViewPr>
  </p:slideViewPr>
  <p:notesTextViewPr>
    <p:cViewPr>
      <p:scale>
        <a:sx n="100" d="100"/>
        <a:sy n="100" d="100"/>
      </p:scale>
      <p:origin x="0" y="0"/>
    </p:cViewPr>
  </p:notesTextViewPr>
  <p:sorterViewPr>
    <p:cViewPr>
      <p:scale>
        <a:sx n="150" d="100"/>
        <a:sy n="150" d="100"/>
      </p:scale>
      <p:origin x="0" y="107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684DA6-716F-A84B-B82D-8A6C9B154E4A}" type="datetimeFigureOut">
              <a:rPr lang="en-US" smtClean="0"/>
              <a:t>3/18/25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2E95E09-6B57-9944-B682-C6D059E38E58}" type="slidenum">
              <a:rPr lang="en-US" smtClean="0"/>
              <a:t>‹#›</a:t>
            </a:fld>
            <a:endParaRPr lang="en-US"/>
          </a:p>
        </p:txBody>
      </p:sp>
    </p:spTree>
    <p:extLst>
      <p:ext uri="{BB962C8B-B14F-4D97-AF65-F5344CB8AC3E}">
        <p14:creationId xmlns:p14="http://schemas.microsoft.com/office/powerpoint/2010/main" val="957321963"/>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625EBC2-45E2-4131-A11D-50AB36132732}" type="slidenum">
              <a:rPr lang="en-US" smtClean="0"/>
              <a:pPr/>
              <a:t>5</a:t>
            </a:fld>
            <a:endParaRPr lang="en-US"/>
          </a:p>
        </p:txBody>
      </p:sp>
    </p:spTree>
    <p:extLst>
      <p:ext uri="{BB962C8B-B14F-4D97-AF65-F5344CB8AC3E}">
        <p14:creationId xmlns:p14="http://schemas.microsoft.com/office/powerpoint/2010/main" val="4072147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Slide Image Placeholder 1"/>
          <p:cNvSpPr>
            <a:spLocks noGrp="1" noRot="1" noChangeAspect="1" noTextEdit="1"/>
          </p:cNvSpPr>
          <p:nvPr>
            <p:ph type="sldImg"/>
          </p:nvPr>
        </p:nvSpPr>
        <p:spPr>
          <a:xfrm>
            <a:off x="1143000" y="685800"/>
            <a:ext cx="4572000" cy="3429000"/>
          </a:xfrm>
          <a:ln/>
        </p:spPr>
      </p:sp>
      <p:sp>
        <p:nvSpPr>
          <p:cNvPr id="162819" name="Notes Placeholder 2"/>
          <p:cNvSpPr>
            <a:spLocks noGrp="1"/>
          </p:cNvSpPr>
          <p:nvPr>
            <p:ph type="body" idx="1"/>
          </p:nvPr>
        </p:nvSpPr>
        <p:spPr>
          <a:noFill/>
          <a:ln/>
        </p:spPr>
        <p:txBody>
          <a:bodyPr/>
          <a:lstStyle/>
          <a:p>
            <a:endParaRPr lang="en-US" dirty="0">
              <a:latin typeface="Arial" pitchFamily="34" charset="0"/>
            </a:endParaRPr>
          </a:p>
        </p:txBody>
      </p:sp>
      <p:sp>
        <p:nvSpPr>
          <p:cNvPr id="162820" name="Slide Number Placeholder 3"/>
          <p:cNvSpPr>
            <a:spLocks noGrp="1"/>
          </p:cNvSpPr>
          <p:nvPr>
            <p:ph type="sldNum" sz="quarter" idx="5"/>
          </p:nvPr>
        </p:nvSpPr>
        <p:spPr>
          <a:noFill/>
        </p:spPr>
        <p:txBody>
          <a:bodyPr/>
          <a:lstStyle/>
          <a:p>
            <a:fld id="{6C4990B5-9007-4D32-AC92-16AF5E117E80}" type="slidenum">
              <a:rPr lang="en-US" smtClean="0">
                <a:latin typeface="Arial" pitchFamily="34" charset="0"/>
              </a:rPr>
              <a:pPr/>
              <a:t>18</a:t>
            </a:fld>
            <a:endParaRPr lang="en-US">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172200" y="3937000"/>
            <a:ext cx="2616200" cy="2616200"/>
          </a:xfrm>
          <a:prstGeom prst="rect">
            <a:avLst/>
          </a:prstGeom>
        </p:spPr>
      </p:pic>
      <p:sp>
        <p:nvSpPr>
          <p:cNvPr id="20" name="Rectangle 19"/>
          <p:cNvSpPr/>
          <p:nvPr userDrawn="1"/>
        </p:nvSpPr>
        <p:spPr>
          <a:xfrm>
            <a:off x="304800" y="5655862"/>
            <a:ext cx="5715000" cy="584776"/>
          </a:xfrm>
          <a:prstGeom prst="rect">
            <a:avLst/>
          </a:prstGeom>
        </p:spPr>
        <p:txBody>
          <a:bodyPr wrap="squar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0" i="1" u="none" strike="noStrike" kern="0" cap="none" spc="0" normalizeH="0" baseline="0" noProof="0" dirty="0">
                <a:ln>
                  <a:noFill/>
                </a:ln>
                <a:solidFill>
                  <a:sysClr val="window" lastClr="FFFFFF"/>
                </a:solidFill>
                <a:effectLst/>
                <a:uLnTx/>
                <a:uFillTx/>
                <a:latin typeface="Arial"/>
                <a:cs typeface="Arial"/>
              </a:rPr>
              <a:t>Caring for the Human Spirit</a:t>
            </a:r>
            <a:r>
              <a:rPr kumimoji="0" lang="en-US" sz="3200" b="0" i="1" u="none" strike="noStrike" kern="0" cap="none" spc="0" normalizeH="0" baseline="30000" noProof="0" dirty="0">
                <a:ln>
                  <a:noFill/>
                </a:ln>
                <a:solidFill>
                  <a:sysClr val="window" lastClr="FFFFFF"/>
                </a:solidFill>
                <a:effectLst/>
                <a:uLnTx/>
                <a:uFillTx/>
                <a:latin typeface="Arial"/>
                <a:cs typeface="Arial"/>
              </a:rPr>
              <a:t>™</a:t>
            </a:r>
          </a:p>
        </p:txBody>
      </p:sp>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21"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FFFFFF"/>
                </a:solidFill>
              </a:defRPr>
            </a:lvl1pPr>
          </a:lstStyle>
          <a:p>
            <a:fld id="{2FC3495F-27FE-7F4C-B5F6-27ED40EC04EA}" type="datetimeFigureOut">
              <a:rPr lang="en-US" smtClean="0"/>
              <a:pPr/>
              <a:t>3/18/25</a:t>
            </a:fld>
            <a:endParaRPr lang="en-US" dirty="0"/>
          </a:p>
        </p:txBody>
      </p:sp>
    </p:spTree>
    <p:extLst>
      <p:ext uri="{BB962C8B-B14F-4D97-AF65-F5344CB8AC3E}">
        <p14:creationId xmlns:p14="http://schemas.microsoft.com/office/powerpoint/2010/main" val="3819215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2_Two Content">
    <p:bg>
      <p:bgRef idx="1001">
        <a:schemeClr val="bg1"/>
      </p:bgRef>
    </p:bg>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chemeClr val="bg1"/>
              </a:buClr>
              <a:buFont typeface="Lucida Grande"/>
              <a:buChar char="•"/>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chemeClr val="bg1"/>
              </a:buClr>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525748753"/>
      </p:ext>
    </p:extLst>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ntent and Photo">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635048"/>
          </a:xfrm>
        </p:spPr>
        <p:txBody>
          <a:bodyPr/>
          <a:lstStyle>
            <a:lvl1pPr marL="342900" indent="-342900">
              <a:buClr>
                <a:srgbClr val="164282"/>
              </a:buClr>
              <a:buFont typeface="Arial"/>
              <a:buChar char="•"/>
              <a:defRPr sz="2400" b="1">
                <a:solidFill>
                  <a:srgbClr val="1E74C8"/>
                </a:solidFill>
              </a:defRPr>
            </a:lvl1pPr>
            <a:lvl2pPr marL="742950" indent="-285750">
              <a:buFont typeface="Arial"/>
              <a:buChar char="–"/>
              <a:defRPr sz="2000">
                <a:solidFill>
                  <a:schemeClr val="tx1"/>
                </a:solidFill>
              </a:defRPr>
            </a:lvl2pPr>
            <a:lvl3pPr>
              <a:defRPr sz="1600">
                <a:solidFill>
                  <a:schemeClr val="tx1"/>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4" name="Picture Placeholder 2"/>
          <p:cNvSpPr>
            <a:spLocks noGrp="1"/>
          </p:cNvSpPr>
          <p:nvPr>
            <p:ph type="pic" idx="13"/>
          </p:nvPr>
        </p:nvSpPr>
        <p:spPr>
          <a:xfrm>
            <a:off x="4715790" y="1371600"/>
            <a:ext cx="4428210" cy="5105400"/>
          </a:xfrm>
          <a:solidFill>
            <a:srgbClr val="1E74C8"/>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Rectangle 9"/>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3" name="Content Placeholder 3"/>
          <p:cNvSpPr>
            <a:spLocks noGrp="1"/>
          </p:cNvSpPr>
          <p:nvPr>
            <p:ph sz="half" idx="2" hasCustomPrompt="1"/>
          </p:nvPr>
        </p:nvSpPr>
        <p:spPr>
          <a:xfrm>
            <a:off x="457200" y="2495041"/>
            <a:ext cx="4040188" cy="3575559"/>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100331047"/>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Headline and photo">
    <p:bg>
      <p:bgRef idx="1001">
        <a:schemeClr val="bg1"/>
      </p:bgRef>
    </p:bg>
    <p:spTree>
      <p:nvGrpSpPr>
        <p:cNvPr id="1" name=""/>
        <p:cNvGrpSpPr/>
        <p:nvPr/>
      </p:nvGrpSpPr>
      <p:grpSpPr>
        <a:xfrm>
          <a:off x="0" y="0"/>
          <a:ext cx="0" cy="0"/>
          <a:chOff x="0" y="0"/>
          <a:chExt cx="0" cy="0"/>
        </a:xfrm>
      </p:grpSpPr>
      <p:sp>
        <p:nvSpPr>
          <p:cNvPr id="14" name="Picture Placeholder 2"/>
          <p:cNvSpPr>
            <a:spLocks noGrp="1"/>
          </p:cNvSpPr>
          <p:nvPr>
            <p:ph type="pic" idx="13"/>
          </p:nvPr>
        </p:nvSpPr>
        <p:spPr>
          <a:xfrm>
            <a:off x="0" y="1371600"/>
            <a:ext cx="9144000" cy="5105400"/>
          </a:xfrm>
          <a:solidFill>
            <a:srgbClr val="1E74C8"/>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6" name="Rectangle 15"/>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Tree>
    <p:extLst>
      <p:ext uri="{BB962C8B-B14F-4D97-AF65-F5344CB8AC3E}">
        <p14:creationId xmlns:p14="http://schemas.microsoft.com/office/powerpoint/2010/main" val="3134233949"/>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lank Blue">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2100714027"/>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Blank Blue with text">
    <p:bg>
      <p:bgRef idx="1001">
        <a:schemeClr val="bg1"/>
      </p:bgRef>
    </p:bg>
    <p:spTree>
      <p:nvGrpSpPr>
        <p:cNvPr id="1" name=""/>
        <p:cNvGrpSpPr/>
        <p:nvPr/>
      </p:nvGrpSpPr>
      <p:grpSpPr>
        <a:xfrm>
          <a:off x="0" y="0"/>
          <a:ext cx="0" cy="0"/>
          <a:chOff x="0" y="0"/>
          <a:chExt cx="0" cy="0"/>
        </a:xfrm>
      </p:grpSpPr>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3" name="Rectangle 2"/>
          <p:cNvSpPr/>
          <p:nvPr userDrawn="1"/>
        </p:nvSpPr>
        <p:spPr>
          <a:xfrm>
            <a:off x="0" y="0"/>
            <a:ext cx="9144000" cy="6858000"/>
          </a:xfrm>
          <a:prstGeom prst="rect">
            <a:avLst/>
          </a:prstGeom>
          <a:solidFill>
            <a:srgbClr val="1E74C8"/>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5" name="Content Placeholder 2"/>
          <p:cNvSpPr>
            <a:spLocks noGrp="1"/>
          </p:cNvSpPr>
          <p:nvPr>
            <p:ph sz="half" idx="1" hasCustomPrompt="1"/>
          </p:nvPr>
        </p:nvSpPr>
        <p:spPr>
          <a:xfrm>
            <a:off x="762000" y="1339822"/>
            <a:ext cx="7888110" cy="4210608"/>
          </a:xfrm>
        </p:spPr>
        <p:txBody>
          <a:bodyPr/>
          <a:lstStyle>
            <a:lvl1pPr marL="0" indent="0">
              <a:buClr>
                <a:schemeClr val="bg1"/>
              </a:buClr>
              <a:buFont typeface="Lucida Grande"/>
              <a:buNone/>
              <a:defRPr sz="2400" b="1">
                <a:solidFill>
                  <a:schemeClr val="bg1"/>
                </a:solidFill>
              </a:defRPr>
            </a:lvl1pPr>
            <a:lvl2pPr marL="742950" indent="-285750">
              <a:buFont typeface="Arial"/>
              <a:buChar char="–"/>
              <a:defRPr sz="2000">
                <a:solidFill>
                  <a:schemeClr val="bg1"/>
                </a:solidFill>
              </a:defRPr>
            </a:lvl2pPr>
            <a:lvl3pPr>
              <a:defRPr sz="1600">
                <a:solidFill>
                  <a:schemeClr val="bg1"/>
                </a:solidFill>
              </a:defRPr>
            </a:lvl3pPr>
            <a:lvl4pPr>
              <a:defRPr sz="1800"/>
            </a:lvl4pPr>
            <a:lvl5pPr>
              <a:defRPr sz="1800"/>
            </a:lvl5pPr>
            <a:lvl6pPr>
              <a:defRPr sz="1800"/>
            </a:lvl6pPr>
            <a:lvl7pPr>
              <a:defRPr sz="1800"/>
            </a:lvl7pPr>
            <a:lvl8pPr>
              <a:defRPr sz="1800"/>
            </a:lvl8pPr>
            <a:lvl9pPr>
              <a:defRPr sz="1800"/>
            </a:lvl9pPr>
          </a:lstStyle>
          <a:p>
            <a:pPr lvl="0"/>
            <a:r>
              <a:rPr lang="en-US" dirty="0"/>
              <a:t>Copy Style</a:t>
            </a:r>
          </a:p>
          <a:p>
            <a:pPr lvl="1"/>
            <a:r>
              <a:rPr lang="en-US" dirty="0"/>
              <a:t>More copy here</a:t>
            </a:r>
          </a:p>
          <a:p>
            <a:pPr lvl="2"/>
            <a:r>
              <a:rPr lang="en-US" dirty="0"/>
              <a:t>More copy here</a:t>
            </a:r>
          </a:p>
        </p:txBody>
      </p:sp>
    </p:spTree>
    <p:extLst>
      <p:ext uri="{BB962C8B-B14F-4D97-AF65-F5344CB8AC3E}">
        <p14:creationId xmlns:p14="http://schemas.microsoft.com/office/powerpoint/2010/main" val="172684638"/>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Quote or call ou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
        <p:nvSpPr>
          <p:cNvPr id="15" name="Subtitle 2"/>
          <p:cNvSpPr>
            <a:spLocks noGrp="1"/>
          </p:cNvSpPr>
          <p:nvPr>
            <p:ph type="subTitle" idx="1" hasCustomPrompt="1"/>
          </p:nvPr>
        </p:nvSpPr>
        <p:spPr>
          <a:xfrm>
            <a:off x="1371600" y="2886780"/>
            <a:ext cx="6400800" cy="1752600"/>
          </a:xfrm>
        </p:spPr>
        <p:txBody>
          <a:bodyPr/>
          <a:lstStyle>
            <a:lvl1pPr marL="0" marR="0" indent="0" algn="ctr" defTabSz="457200" rtl="0" eaLnBrk="1" fontAlgn="auto" latinLnBrk="0" hangingPunct="1">
              <a:lnSpc>
                <a:spcPct val="100000"/>
              </a:lnSpc>
              <a:spcBef>
                <a:spcPct val="20000"/>
              </a:spcBef>
              <a:spcAft>
                <a:spcPts val="0"/>
              </a:spcAft>
              <a:buClrTx/>
              <a:buSzTx/>
              <a:buFont typeface="Arial"/>
              <a:buNone/>
              <a:tabLst/>
              <a:defRPr b="1" baseline="0">
                <a:solidFill>
                  <a:srgbClr val="1E74C8"/>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indent="0">
              <a:buNone/>
            </a:pPr>
            <a:r>
              <a:rPr lang="en-US" sz="3200" i="1" dirty="0">
                <a:latin typeface="+mn-lt"/>
                <a:cs typeface="Arial"/>
              </a:rPr>
              <a:t>This is a </a:t>
            </a:r>
            <a:r>
              <a:rPr lang="en-US" sz="3200" b="1" i="1" dirty="0">
                <a:solidFill>
                  <a:srgbClr val="003EA6"/>
                </a:solidFill>
                <a:latin typeface="+mn-lt"/>
                <a:cs typeface="Arial"/>
              </a:rPr>
              <a:t>“full large quote style” </a:t>
            </a:r>
          </a:p>
        </p:txBody>
      </p:sp>
    </p:spTree>
    <p:extLst>
      <p:ext uri="{BB962C8B-B14F-4D97-AF65-F5344CB8AC3E}">
        <p14:creationId xmlns:p14="http://schemas.microsoft.com/office/powerpoint/2010/main" val="3233119417"/>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cSld name="3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2216F54-E1F0-7C47-B6BF-FE2EE31A9F53}" type="datetimeFigureOut">
              <a:rPr lang="en-US" smtClean="0"/>
              <a:t>3/18/25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3119C1-7E32-2442-AA6E-6C3832192FD9}" type="slidenum">
              <a:rPr lang="en-US" smtClean="0"/>
              <a:t>‹#›</a:t>
            </a:fld>
            <a:endParaRPr lang="en-US"/>
          </a:p>
        </p:txBody>
      </p:sp>
    </p:spTree>
    <p:extLst>
      <p:ext uri="{BB962C8B-B14F-4D97-AF65-F5344CB8AC3E}">
        <p14:creationId xmlns:p14="http://schemas.microsoft.com/office/powerpoint/2010/main" val="194057625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endParaRPr lang="en-US"/>
          </a:p>
        </p:txBody>
      </p:sp>
      <p:sp>
        <p:nvSpPr>
          <p:cNvPr id="3" name="Rectangle 6"/>
          <p:cNvSpPr>
            <a:spLocks noGrp="1" noChangeArrowheads="1"/>
          </p:cNvSpPr>
          <p:nvPr>
            <p:ph type="sldNum" sz="quarter" idx="11"/>
          </p:nvPr>
        </p:nvSpPr>
        <p:spPr>
          <a:ln/>
        </p:spPr>
        <p:txBody>
          <a:bodyPr/>
          <a:lstStyle>
            <a:lvl1pPr>
              <a:defRPr/>
            </a:lvl1pPr>
          </a:lstStyle>
          <a:p>
            <a:pPr>
              <a:defRPr/>
            </a:pPr>
            <a:fld id="{1B1B0395-FCB5-40D4-A160-E5762A3E98DE}" type="slidenum">
              <a:rPr lang="en-US"/>
              <a:pPr>
                <a:defRPr/>
              </a:pPr>
              <a:t>‹#›</a:t>
            </a:fld>
            <a:endParaRPr lang="en-US"/>
          </a:p>
        </p:txBody>
      </p:sp>
    </p:spTree>
    <p:extLst>
      <p:ext uri="{BB962C8B-B14F-4D97-AF65-F5344CB8AC3E}">
        <p14:creationId xmlns:p14="http://schemas.microsoft.com/office/powerpoint/2010/main" val="496581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14" name="Rectangle 13"/>
          <p:cNvSpPr/>
          <p:nvPr userDrawn="1"/>
        </p:nvSpPr>
        <p:spPr>
          <a:xfrm>
            <a:off x="0" y="3581400"/>
            <a:ext cx="9144000" cy="32766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rgbClr val="0260AA"/>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SPEAKER NAME</a:t>
            </a:r>
            <a:br>
              <a:rPr lang="en-US" dirty="0"/>
            </a:br>
            <a:r>
              <a:rPr lang="en-US" dirty="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Company</a:t>
            </a:r>
          </a:p>
        </p:txBody>
      </p:sp>
    </p:spTree>
    <p:extLst>
      <p:ext uri="{BB962C8B-B14F-4D97-AF65-F5344CB8AC3E}">
        <p14:creationId xmlns:p14="http://schemas.microsoft.com/office/powerpoint/2010/main" val="3080594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10" name="Rectangle 9"/>
          <p:cNvSpPr/>
          <p:nvPr userDrawn="1"/>
        </p:nvSpPr>
        <p:spPr>
          <a:xfrm>
            <a:off x="0" y="3584222"/>
            <a:ext cx="9144000" cy="3273778"/>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5" name="Rectangle 14"/>
          <p:cNvSpPr/>
          <p:nvPr userDrawn="1"/>
        </p:nvSpPr>
        <p:spPr>
          <a:xfrm>
            <a:off x="0" y="0"/>
            <a:ext cx="9144000" cy="3505200"/>
          </a:xfrm>
          <a:prstGeom prst="rect">
            <a:avLst/>
          </a:prstGeom>
          <a:solidFill>
            <a:schemeClr val="accent3"/>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7" name="Picture 16"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685800" y="-838201"/>
            <a:ext cx="7625471" cy="7823457"/>
          </a:xfrm>
          <a:prstGeom prst="rect">
            <a:avLst/>
          </a:prstGeom>
        </p:spPr>
      </p:pic>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569200" y="5334000"/>
            <a:ext cx="1219200" cy="1219200"/>
          </a:xfrm>
          <a:prstGeom prst="rect">
            <a:avLst/>
          </a:prstGeom>
        </p:spPr>
      </p:pic>
      <p:sp>
        <p:nvSpPr>
          <p:cNvPr id="2" name="Title 1"/>
          <p:cNvSpPr>
            <a:spLocks noGrp="1"/>
          </p:cNvSpPr>
          <p:nvPr>
            <p:ph type="ctrTitle" hasCustomPrompt="1"/>
          </p:nvPr>
        </p:nvSpPr>
        <p:spPr>
          <a:xfrm>
            <a:off x="685800" y="683920"/>
            <a:ext cx="7772400" cy="2397625"/>
          </a:xfrm>
        </p:spPr>
        <p:txBody>
          <a:bodyPr>
            <a:noAutofit/>
          </a:bodyPr>
          <a:lstStyle>
            <a:lvl1pPr>
              <a:lnSpc>
                <a:spcPct val="80000"/>
              </a:lnSpc>
              <a:defRPr sz="5400" b="1">
                <a:solidFill>
                  <a:schemeClr val="bg1"/>
                </a:solidFill>
              </a:defRPr>
            </a:lvl1pPr>
          </a:lstStyle>
          <a:p>
            <a:r>
              <a:rPr lang="en-US" dirty="0"/>
              <a:t>This is a </a:t>
            </a:r>
            <a:br>
              <a:rPr lang="en-US" dirty="0"/>
            </a:br>
            <a:r>
              <a:rPr lang="en-US" dirty="0"/>
              <a:t>Title Page Headline Style</a:t>
            </a:r>
          </a:p>
        </p:txBody>
      </p:sp>
      <p:sp>
        <p:nvSpPr>
          <p:cNvPr id="9" name="Content Placeholder 2"/>
          <p:cNvSpPr>
            <a:spLocks noGrp="1"/>
          </p:cNvSpPr>
          <p:nvPr>
            <p:ph sz="half" idx="1" hasCustomPrompt="1"/>
          </p:nvPr>
        </p:nvSpPr>
        <p:spPr>
          <a:xfrm>
            <a:off x="685800" y="3863454"/>
            <a:ext cx="5042385" cy="871768"/>
          </a:xfrm>
        </p:spPr>
        <p:txBody>
          <a:bodyPr/>
          <a:lstStyle>
            <a:lvl1pPr marL="0" indent="0">
              <a:buClr>
                <a:srgbClr val="164282"/>
              </a:buClr>
              <a:buFontTx/>
              <a:buNone/>
              <a:defRPr sz="2400" b="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SPEAKER NAME</a:t>
            </a:r>
            <a:br>
              <a:rPr lang="en-US" dirty="0"/>
            </a:br>
            <a:r>
              <a:rPr lang="en-US" dirty="0"/>
              <a:t>Title</a:t>
            </a:r>
          </a:p>
        </p:txBody>
      </p:sp>
      <p:sp>
        <p:nvSpPr>
          <p:cNvPr id="11" name="Content Placeholder 2"/>
          <p:cNvSpPr>
            <a:spLocks noGrp="1"/>
          </p:cNvSpPr>
          <p:nvPr>
            <p:ph sz="half" idx="10" hasCustomPrompt="1"/>
          </p:nvPr>
        </p:nvSpPr>
        <p:spPr>
          <a:xfrm>
            <a:off x="685800" y="4584556"/>
            <a:ext cx="5042385" cy="871768"/>
          </a:xfrm>
        </p:spPr>
        <p:txBody>
          <a:bodyPr/>
          <a:lstStyle>
            <a:lvl1pPr marL="0" indent="0">
              <a:buClr>
                <a:srgbClr val="164282"/>
              </a:buClr>
              <a:buFontTx/>
              <a:buNone/>
              <a:defRPr sz="2400" b="0" i="1" baseline="0">
                <a:solidFill>
                  <a:srgbClr val="FFFFFF"/>
                </a:solidFill>
              </a:defRPr>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Company</a:t>
            </a:r>
          </a:p>
        </p:txBody>
      </p:sp>
    </p:spTree>
    <p:extLst>
      <p:ext uri="{BB962C8B-B14F-4D97-AF65-F5344CB8AC3E}">
        <p14:creationId xmlns:p14="http://schemas.microsoft.com/office/powerpoint/2010/main" val="1101111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with photos">
    <p:spTree>
      <p:nvGrpSpPr>
        <p:cNvPr id="1" name=""/>
        <p:cNvGrpSpPr/>
        <p:nvPr/>
      </p:nvGrpSpPr>
      <p:grpSpPr>
        <a:xfrm>
          <a:off x="0" y="0"/>
          <a:ext cx="0" cy="0"/>
          <a:chOff x="0" y="0"/>
          <a:chExt cx="0" cy="0"/>
        </a:xfrm>
      </p:grpSpPr>
      <p:sp>
        <p:nvSpPr>
          <p:cNvPr id="13" name="Rectangle 12"/>
          <p:cNvSpPr/>
          <p:nvPr userDrawn="1"/>
        </p:nvSpPr>
        <p:spPr>
          <a:xfrm>
            <a:off x="4495800" y="3505200"/>
            <a:ext cx="4648200" cy="33528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ysClr val="window" lastClr="FFFFFF"/>
              </a:solidFill>
              <a:effectLst/>
              <a:uLnTx/>
              <a:uFillTx/>
              <a:latin typeface="Constantia"/>
              <a:ea typeface="+mn-ea"/>
              <a:cs typeface="+mn-cs"/>
            </a:endParaRPr>
          </a:p>
        </p:txBody>
      </p:sp>
      <p:pic>
        <p:nvPicPr>
          <p:cNvPr id="14" name="Picture 13" descr="tree_transparant.psd"/>
          <p:cNvPicPr>
            <a:picLocks noChangeAspect="1"/>
          </p:cNvPicPr>
          <p:nvPr userDrawn="1"/>
        </p:nvPicPr>
        <p:blipFill>
          <a:blip r:embed="rId2" cstate="print">
            <a:alphaModFix amt="61000"/>
            <a:extLst>
              <a:ext uri="{28A0092B-C50C-407E-A947-70E740481C1C}">
                <a14:useLocalDpi xmlns:a14="http://schemas.microsoft.com/office/drawing/2010/main" val="0"/>
              </a:ext>
            </a:extLst>
          </a:blip>
          <a:stretch>
            <a:fillRect/>
          </a:stretch>
        </p:blipFill>
        <p:spPr>
          <a:xfrm>
            <a:off x="4114800" y="2743200"/>
            <a:ext cx="4926104" cy="5054004"/>
          </a:xfrm>
          <a:prstGeom prst="rect">
            <a:avLst/>
          </a:prstGeom>
        </p:spPr>
      </p:pic>
      <p:sp>
        <p:nvSpPr>
          <p:cNvPr id="15" name="Rectangle 14"/>
          <p:cNvSpPr/>
          <p:nvPr userDrawn="1"/>
        </p:nvSpPr>
        <p:spPr>
          <a:xfrm>
            <a:off x="0" y="0"/>
            <a:ext cx="4495800" cy="3505200"/>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cxnSp>
        <p:nvCxnSpPr>
          <p:cNvPr id="17" name="Straight Connector 16"/>
          <p:cNvCxnSpPr/>
          <p:nvPr userDrawn="1"/>
        </p:nvCxnSpPr>
        <p:spPr>
          <a:xfrm>
            <a:off x="381000" y="6248400"/>
            <a:ext cx="3377784" cy="0"/>
          </a:xfrm>
          <a:prstGeom prst="line">
            <a:avLst/>
          </a:prstGeom>
          <a:noFill/>
          <a:ln w="12700" cap="flat" cmpd="sng" algn="ctr">
            <a:solidFill>
              <a:sysClr val="window" lastClr="FFFFFF"/>
            </a:solidFill>
            <a:prstDash val="solid"/>
          </a:ln>
          <a:effectLst/>
        </p:spPr>
      </p:cxnSp>
      <p:pic>
        <p:nvPicPr>
          <p:cNvPr id="18" name="Picture 17"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410200" y="3657600"/>
            <a:ext cx="2997200" cy="2997200"/>
          </a:xfrm>
          <a:prstGeom prst="rect">
            <a:avLst/>
          </a:prstGeom>
        </p:spPr>
      </p:pic>
      <p:cxnSp>
        <p:nvCxnSpPr>
          <p:cNvPr id="19" name="Straight Connector 18"/>
          <p:cNvCxnSpPr/>
          <p:nvPr userDrawn="1"/>
        </p:nvCxnSpPr>
        <p:spPr>
          <a:xfrm>
            <a:off x="381000" y="6705600"/>
            <a:ext cx="3377784" cy="0"/>
          </a:xfrm>
          <a:prstGeom prst="line">
            <a:avLst/>
          </a:prstGeom>
          <a:noFill/>
          <a:ln w="12700" cap="flat" cmpd="sng" algn="ctr">
            <a:solidFill>
              <a:sysClr val="window" lastClr="FFFFFF"/>
            </a:solidFill>
            <a:prstDash val="solid"/>
          </a:ln>
          <a:effectLst/>
        </p:spPr>
      </p:cxnSp>
      <p:sp>
        <p:nvSpPr>
          <p:cNvPr id="2" name="Title 1"/>
          <p:cNvSpPr>
            <a:spLocks noGrp="1"/>
          </p:cNvSpPr>
          <p:nvPr>
            <p:ph type="title" hasCustomPrompt="1"/>
          </p:nvPr>
        </p:nvSpPr>
        <p:spPr>
          <a:xfrm>
            <a:off x="381000" y="596354"/>
            <a:ext cx="4114800" cy="2422727"/>
          </a:xfrm>
        </p:spPr>
        <p:txBody>
          <a:bodyPr/>
          <a:lstStyle>
            <a:lvl1pPr algn="l">
              <a:lnSpc>
                <a:spcPct val="80000"/>
              </a:lnSpc>
              <a:defRPr b="1" baseline="0">
                <a:solidFill>
                  <a:schemeClr val="bg1"/>
                </a:solidFill>
              </a:defRPr>
            </a:lvl1pPr>
          </a:lstStyle>
          <a:p>
            <a:r>
              <a:rPr lang="en-US" dirty="0"/>
              <a:t>This is a</a:t>
            </a:r>
            <a:br>
              <a:rPr lang="en-US" dirty="0"/>
            </a:br>
            <a:r>
              <a:rPr lang="en-US" dirty="0"/>
              <a:t>Title Page</a:t>
            </a:r>
            <a:br>
              <a:rPr lang="en-US" dirty="0"/>
            </a:br>
            <a:r>
              <a:rPr lang="en-US" dirty="0"/>
              <a:t>Headline </a:t>
            </a:r>
            <a:br>
              <a:rPr lang="en-US" dirty="0"/>
            </a:br>
            <a:r>
              <a:rPr lang="en-US" dirty="0"/>
              <a:t>Style</a:t>
            </a:r>
          </a:p>
        </p:txBody>
      </p:sp>
      <p:sp>
        <p:nvSpPr>
          <p:cNvPr id="20" name="Picture Placeholder 2"/>
          <p:cNvSpPr>
            <a:spLocks noGrp="1"/>
          </p:cNvSpPr>
          <p:nvPr>
            <p:ph type="pic" idx="13"/>
          </p:nvPr>
        </p:nvSpPr>
        <p:spPr>
          <a:xfrm>
            <a:off x="4495800" y="13359"/>
            <a:ext cx="4648200" cy="3491841"/>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21" name="Picture Placeholder 2"/>
          <p:cNvSpPr>
            <a:spLocks noGrp="1"/>
          </p:cNvSpPr>
          <p:nvPr>
            <p:ph type="pic" idx="14"/>
          </p:nvPr>
        </p:nvSpPr>
        <p:spPr>
          <a:xfrm>
            <a:off x="0" y="3505201"/>
            <a:ext cx="4495800" cy="3352800"/>
          </a:xfrm>
          <a:solidFill>
            <a:srgbClr val="FFFFFF"/>
          </a:solidFill>
          <a:ln>
            <a:no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42119661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a:t>The Headline</a:t>
            </a:r>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732760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wo Content">
    <p:bg>
      <p:bgRef idx="1001">
        <a:schemeClr val="bg1"/>
      </p:bgRef>
    </p:bg>
    <p:spTree>
      <p:nvGrpSpPr>
        <p:cNvPr id="1" name=""/>
        <p:cNvGrpSpPr/>
        <p:nvPr/>
      </p:nvGrpSpPr>
      <p:grpSpPr>
        <a:xfrm>
          <a:off x="0" y="0"/>
          <a:ext cx="0" cy="0"/>
          <a:chOff x="0" y="0"/>
          <a:chExt cx="0" cy="0"/>
        </a:xfrm>
      </p:grpSpPr>
      <p:grpSp>
        <p:nvGrpSpPr>
          <p:cNvPr id="17" name="Group 16"/>
          <p:cNvGrpSpPr/>
          <p:nvPr userDrawn="1"/>
        </p:nvGrpSpPr>
        <p:grpSpPr>
          <a:xfrm>
            <a:off x="0" y="1"/>
            <a:ext cx="9144000" cy="1523999"/>
            <a:chOff x="0" y="1"/>
            <a:chExt cx="9144000" cy="1523999"/>
          </a:xfrm>
        </p:grpSpPr>
        <p:sp>
          <p:nvSpPr>
            <p:cNvPr id="18" name="Rectangle 1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9" name="Rectangle 1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20" name="Picture 1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2" name="Title 1"/>
          <p:cNvSpPr>
            <a:spLocks noGrp="1"/>
          </p:cNvSpPr>
          <p:nvPr>
            <p:ph type="title" hasCustomPrompt="1"/>
          </p:nvPr>
        </p:nvSpPr>
        <p:spPr/>
        <p:txBody>
          <a:bodyPr/>
          <a:lstStyle>
            <a:lvl1pPr algn="l">
              <a:defRPr b="1">
                <a:solidFill>
                  <a:schemeClr val="bg1"/>
                </a:solidFill>
              </a:defRPr>
            </a:lvl1pPr>
          </a:lstStyle>
          <a:p>
            <a:r>
              <a:rPr lang="en-US" dirty="0"/>
              <a:t>The Headline</a:t>
            </a:r>
          </a:p>
        </p:txBody>
      </p:sp>
      <p:sp>
        <p:nvSpPr>
          <p:cNvPr id="3"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8"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1" name="Rectangle 10"/>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2" name="Picture 11"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7" name="Slide Number Placeholder 6"/>
          <p:cNvSpPr>
            <a:spLocks noGrp="1"/>
          </p:cNvSpPr>
          <p:nvPr>
            <p:ph type="sldNum" sz="quarter" idx="12"/>
          </p:nvPr>
        </p:nvSpPr>
        <p:spPr>
          <a:xfrm>
            <a:off x="7010400" y="6499963"/>
            <a:ext cx="2133600" cy="365125"/>
          </a:xfrm>
        </p:spPr>
        <p:txBody>
          <a:bodyPr/>
          <a:lstStyle>
            <a:lvl1pPr>
              <a:defRPr>
                <a:solidFill>
                  <a:schemeClr val="tx1"/>
                </a:solidFill>
              </a:defRPr>
            </a:lvl1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565519547"/>
      </p:ext>
    </p:extLst>
  </p:cSld>
  <p:clrMapOvr>
    <a:overrideClrMapping bg1="lt1" tx1="dk1" bg2="lt2" tx2="dk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Tree>
    <p:extLst>
      <p:ext uri="{BB962C8B-B14F-4D97-AF65-F5344CB8AC3E}">
        <p14:creationId xmlns:p14="http://schemas.microsoft.com/office/powerpoint/2010/main" val="1798512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 and Content 2 column Plain">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
        <p:nvSpPr>
          <p:cNvPr id="17" name="Rectangle 16"/>
          <p:cNvSpPr/>
          <p:nvPr userDrawn="1"/>
        </p:nvSpPr>
        <p:spPr>
          <a:xfrm>
            <a:off x="0" y="1219200"/>
            <a:ext cx="9144000" cy="1524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18" name="Title 1"/>
          <p:cNvSpPr>
            <a:spLocks noGrp="1"/>
          </p:cNvSpPr>
          <p:nvPr>
            <p:ph type="title" hasCustomPrompt="1"/>
          </p:nvPr>
        </p:nvSpPr>
        <p:spPr>
          <a:xfrm>
            <a:off x="457200" y="228600"/>
            <a:ext cx="8229600" cy="1143000"/>
          </a:xfrm>
        </p:spPr>
        <p:txBody>
          <a:bodyPr/>
          <a:lstStyle>
            <a:lvl1pPr algn="l">
              <a:defRPr b="1">
                <a:solidFill>
                  <a:srgbClr val="1E74C8"/>
                </a:solidFill>
              </a:defRPr>
            </a:lvl1pPr>
          </a:lstStyle>
          <a:p>
            <a:r>
              <a:rPr lang="en-US" dirty="0"/>
              <a:t>The Headline</a:t>
            </a:r>
          </a:p>
        </p:txBody>
      </p:sp>
      <p:sp>
        <p:nvSpPr>
          <p:cNvPr id="9" name="Content Placeholder 2"/>
          <p:cNvSpPr>
            <a:spLocks noGrp="1"/>
          </p:cNvSpPr>
          <p:nvPr>
            <p:ph sz="half" idx="1" hasCustomPrompt="1"/>
          </p:nvPr>
        </p:nvSpPr>
        <p:spPr>
          <a:xfrm>
            <a:off x="457200"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0" name="Content Placeholder 2"/>
          <p:cNvSpPr>
            <a:spLocks noGrp="1"/>
          </p:cNvSpPr>
          <p:nvPr>
            <p:ph sz="half" idx="13" hasCustomPrompt="1"/>
          </p:nvPr>
        </p:nvSpPr>
        <p:spPr>
          <a:xfrm>
            <a:off x="4698873" y="1915555"/>
            <a:ext cx="4038600" cy="4210608"/>
          </a:xfrm>
        </p:spPr>
        <p:txBody>
          <a:bodyPr/>
          <a:lstStyle>
            <a:lvl1pPr marL="342900" indent="-342900">
              <a:buClr>
                <a:srgbClr val="164282"/>
              </a:buClr>
              <a:buFont typeface="Lucida Grande"/>
              <a:buChar char="•"/>
              <a:defRPr sz="2400" b="1"/>
            </a:lvl1pPr>
            <a:lvl2pPr marL="742950" indent="-285750">
              <a:buFont typeface="Arial"/>
              <a:buChar char="–"/>
              <a:defRPr sz="2000"/>
            </a:lvl2pPr>
            <a:lvl3pPr>
              <a:defRPr sz="1600"/>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Tree>
    <p:extLst>
      <p:ext uri="{BB962C8B-B14F-4D97-AF65-F5344CB8AC3E}">
        <p14:creationId xmlns:p14="http://schemas.microsoft.com/office/powerpoint/2010/main" val="2060738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13" name="Rectangle 12"/>
          <p:cNvSpPr/>
          <p:nvPr userDrawn="1"/>
        </p:nvSpPr>
        <p:spPr>
          <a:xfrm>
            <a:off x="0" y="1524000"/>
            <a:ext cx="9144000" cy="4876800"/>
          </a:xfrm>
          <a:prstGeom prst="rect">
            <a:avLst/>
          </a:prstGeom>
          <a:solidFill>
            <a:srgbClr val="0260AA"/>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6" name="Slide Number Placeholder 5"/>
          <p:cNvSpPr>
            <a:spLocks noGrp="1"/>
          </p:cNvSpPr>
          <p:nvPr>
            <p:ph type="sldNum" sz="quarter" idx="12"/>
          </p:nvPr>
        </p:nvSpPr>
        <p:spPr/>
        <p:txBody>
          <a:bodyPr/>
          <a:lstStyle/>
          <a:p>
            <a:fld id="{F10D270D-290D-9845-9971-969DE126CE7F}" type="slidenum">
              <a:rPr lang="en-US" smtClean="0"/>
              <a:pPr/>
              <a:t>‹#›</a:t>
            </a:fld>
            <a:endParaRPr lang="en-US"/>
          </a:p>
        </p:txBody>
      </p:sp>
      <p:grpSp>
        <p:nvGrpSpPr>
          <p:cNvPr id="7" name="Group 6"/>
          <p:cNvGrpSpPr/>
          <p:nvPr userDrawn="1"/>
        </p:nvGrpSpPr>
        <p:grpSpPr>
          <a:xfrm>
            <a:off x="0" y="1"/>
            <a:ext cx="9144000" cy="1523999"/>
            <a:chOff x="0" y="1"/>
            <a:chExt cx="9144000" cy="1523999"/>
          </a:xfrm>
        </p:grpSpPr>
        <p:sp>
          <p:nvSpPr>
            <p:cNvPr id="8" name="Rectangle 7"/>
            <p:cNvSpPr/>
            <p:nvPr/>
          </p:nvSpPr>
          <p:spPr>
            <a:xfrm>
              <a:off x="0" y="1"/>
              <a:ext cx="9144000" cy="1411966"/>
            </a:xfrm>
            <a:prstGeom prst="rect">
              <a:avLst/>
            </a:prstGeom>
            <a:solidFill>
              <a:srgbClr val="007B72"/>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sp>
          <p:nvSpPr>
            <p:cNvPr id="9" name="Rectangle 8"/>
            <p:cNvSpPr/>
            <p:nvPr/>
          </p:nvSpPr>
          <p:spPr>
            <a:xfrm>
              <a:off x="0" y="1371600"/>
              <a:ext cx="9144000" cy="152400"/>
            </a:xfrm>
            <a:prstGeom prst="rect">
              <a:avLst/>
            </a:prstGeom>
            <a:solidFill>
              <a:srgbClr val="A5C249"/>
            </a:solidFill>
            <a:ln w="9525" cap="flat" cmpd="sng" algn="ctr">
              <a:noFill/>
              <a:prstDash val="solid"/>
            </a:ln>
            <a:effectLst>
              <a:outerShdw blurRad="57150" dist="38100" dir="5400000" algn="ctr" rotWithShape="0">
                <a:srgbClr val="0F6FC6">
                  <a:shade val="9000"/>
                  <a:satMod val="105000"/>
                  <a:alpha val="48000"/>
                </a:srgbClr>
              </a:outerShdw>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grpSp>
      <p:pic>
        <p:nvPicPr>
          <p:cNvPr id="10" name="Picture 9" descr="tree_transparant.psd"/>
          <p:cNvPicPr>
            <a:picLocks noChangeAspect="1"/>
          </p:cNvPicPr>
          <p:nvPr userDrawn="1"/>
        </p:nvPicPr>
        <p:blipFill rotWithShape="1">
          <a:blip r:embed="rId2" cstate="print">
            <a:alphaModFix amt="61000"/>
            <a:extLst>
              <a:ext uri="{28A0092B-C50C-407E-A947-70E740481C1C}">
                <a14:useLocalDpi xmlns:a14="http://schemas.microsoft.com/office/drawing/2010/main" val="0"/>
              </a:ext>
            </a:extLst>
          </a:blip>
          <a:srcRect r="28522" b="59235"/>
          <a:stretch/>
        </p:blipFill>
        <p:spPr>
          <a:xfrm>
            <a:off x="6248400" y="-304799"/>
            <a:ext cx="2895600" cy="1676399"/>
          </a:xfrm>
          <a:prstGeom prst="rect">
            <a:avLst/>
          </a:prstGeom>
        </p:spPr>
      </p:pic>
      <p:sp>
        <p:nvSpPr>
          <p:cNvPr id="11" name="Title 1"/>
          <p:cNvSpPr>
            <a:spLocks noGrp="1"/>
          </p:cNvSpPr>
          <p:nvPr>
            <p:ph type="title" hasCustomPrompt="1"/>
          </p:nvPr>
        </p:nvSpPr>
        <p:spPr>
          <a:xfrm>
            <a:off x="457200" y="274638"/>
            <a:ext cx="8229600" cy="1143000"/>
          </a:xfrm>
        </p:spPr>
        <p:txBody>
          <a:bodyPr/>
          <a:lstStyle>
            <a:lvl1pPr algn="l">
              <a:defRPr b="1">
                <a:solidFill>
                  <a:schemeClr val="bg1"/>
                </a:solidFill>
              </a:defRPr>
            </a:lvl1pPr>
          </a:lstStyle>
          <a:p>
            <a:r>
              <a:rPr lang="en-US" dirty="0"/>
              <a:t>The Headline</a:t>
            </a:r>
          </a:p>
        </p:txBody>
      </p:sp>
      <p:sp>
        <p:nvSpPr>
          <p:cNvPr id="12" name="Content Placeholder 2"/>
          <p:cNvSpPr>
            <a:spLocks noGrp="1"/>
          </p:cNvSpPr>
          <p:nvPr>
            <p:ph sz="half" idx="1" hasCustomPrompt="1"/>
          </p:nvPr>
        </p:nvSpPr>
        <p:spPr>
          <a:xfrm>
            <a:off x="457199" y="1915555"/>
            <a:ext cx="8443463" cy="4210608"/>
          </a:xfrm>
        </p:spPr>
        <p:txBody>
          <a:bodyPr/>
          <a:lstStyle>
            <a:lvl1pPr marL="342900" indent="-342900">
              <a:buClrTx/>
              <a:buFont typeface="Lucida Grande"/>
              <a:buChar char="•"/>
              <a:defRPr sz="2400" b="1">
                <a:solidFill>
                  <a:srgbClr val="FFFFFF"/>
                </a:solidFill>
              </a:defRPr>
            </a:lvl1pPr>
            <a:lvl2pPr marL="742950" indent="-285750">
              <a:buFont typeface="Arial"/>
              <a:buChar char="–"/>
              <a:defRPr sz="2000">
                <a:solidFill>
                  <a:srgbClr val="FFFFFF"/>
                </a:solidFill>
              </a:defRPr>
            </a:lvl2pPr>
            <a:lvl3pPr>
              <a:defRPr sz="1600">
                <a:solidFill>
                  <a:srgbClr val="FFFFFF"/>
                </a:solidFill>
              </a:defRPr>
            </a:lvl3pPr>
            <a:lvl4pPr>
              <a:defRPr sz="1800"/>
            </a:lvl4pPr>
            <a:lvl5pPr>
              <a:defRPr sz="1800"/>
            </a:lvl5pPr>
            <a:lvl6pPr>
              <a:defRPr sz="1800"/>
            </a:lvl6pPr>
            <a:lvl7pPr>
              <a:defRPr sz="1800"/>
            </a:lvl7pPr>
            <a:lvl8pPr>
              <a:defRPr sz="1800"/>
            </a:lvl8pPr>
            <a:lvl9pPr>
              <a:defRPr sz="1800"/>
            </a:lvl9pPr>
          </a:lstStyle>
          <a:p>
            <a:pPr lvl="0"/>
            <a:r>
              <a:rPr lang="en-US" dirty="0"/>
              <a:t>Bulleted Copy Style</a:t>
            </a:r>
          </a:p>
          <a:p>
            <a:pPr lvl="1"/>
            <a:r>
              <a:rPr lang="en-US" dirty="0"/>
              <a:t>More copy here</a:t>
            </a:r>
          </a:p>
          <a:p>
            <a:pPr lvl="2"/>
            <a:r>
              <a:rPr lang="en-US" dirty="0"/>
              <a:t>More copy here</a:t>
            </a:r>
          </a:p>
        </p:txBody>
      </p:sp>
      <p:sp>
        <p:nvSpPr>
          <p:cNvPr id="14" name="Rectangle 13"/>
          <p:cNvSpPr/>
          <p:nvPr userDrawn="1"/>
        </p:nvSpPr>
        <p:spPr>
          <a:xfrm>
            <a:off x="0" y="6477000"/>
            <a:ext cx="9144000" cy="381000"/>
          </a:xfrm>
          <a:prstGeom prst="rect">
            <a:avLst/>
          </a:prstGeom>
          <a:solidFill>
            <a:srgbClr val="A5C249"/>
          </a:solidFill>
          <a:ln w="9525" cap="flat" cmpd="sng" algn="ctr">
            <a:noFill/>
            <a:prstDash val="solid"/>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ysClr val="window" lastClr="FFFFFF"/>
              </a:solidFill>
              <a:effectLst/>
              <a:uLnTx/>
              <a:uFillTx/>
              <a:latin typeface="Constantia"/>
              <a:ea typeface="+mn-ea"/>
              <a:cs typeface="+mn-cs"/>
            </a:endParaRPr>
          </a:p>
        </p:txBody>
      </p:sp>
      <p:pic>
        <p:nvPicPr>
          <p:cNvPr id="15" name="Picture 14" descr="HCC-Network-Logo_RGB.png"/>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2400" y="6070600"/>
            <a:ext cx="711200" cy="711200"/>
          </a:xfrm>
          <a:prstGeom prst="rect">
            <a:avLst/>
          </a:prstGeom>
        </p:spPr>
      </p:pic>
      <p:sp>
        <p:nvSpPr>
          <p:cNvPr id="16" name="Slide Number Placeholder 6"/>
          <p:cNvSpPr txBox="1">
            <a:spLocks/>
          </p:cNvSpPr>
          <p:nvPr userDrawn="1"/>
        </p:nvSpPr>
        <p:spPr>
          <a:xfrm>
            <a:off x="7010400" y="6499963"/>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F10D270D-290D-9845-9971-969DE126CE7F}" type="slidenum">
              <a:rPr lang="en-US" smtClean="0"/>
              <a:pPr/>
              <a:t>‹#›</a:t>
            </a:fld>
            <a:endParaRPr lang="en-US" dirty="0"/>
          </a:p>
        </p:txBody>
      </p:sp>
    </p:spTree>
    <p:extLst>
      <p:ext uri="{BB962C8B-B14F-4D97-AF65-F5344CB8AC3E}">
        <p14:creationId xmlns:p14="http://schemas.microsoft.com/office/powerpoint/2010/main" val="15176229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3495F-27FE-7F4C-B5F6-27ED40EC04EA}" type="datetimeFigureOut">
              <a:rPr lang="en-US" smtClean="0"/>
              <a:pPr/>
              <a:t>3/18/25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0D270D-290D-9845-9971-969DE126CE7F}" type="slidenum">
              <a:rPr lang="en-US" smtClean="0"/>
              <a:pPr/>
              <a:t>‹#›</a:t>
            </a:fld>
            <a:endParaRPr lang="en-US"/>
          </a:p>
        </p:txBody>
      </p:sp>
    </p:spTree>
    <p:extLst>
      <p:ext uri="{BB962C8B-B14F-4D97-AF65-F5344CB8AC3E}">
        <p14:creationId xmlns:p14="http://schemas.microsoft.com/office/powerpoint/2010/main" val="453606500"/>
      </p:ext>
    </p:extLst>
  </p:cSld>
  <p:clrMap bg1="lt1" tx1="dk1" bg2="lt2" tx2="dk2" accent1="accent1" accent2="accent2" accent3="accent3" accent4="accent4" accent5="accent5" accent6="accent6" hlink="hlink" folHlink="folHlink"/>
  <p:sldLayoutIdLst>
    <p:sldLayoutId id="2147483649" r:id="rId1"/>
    <p:sldLayoutId id="2147483667" r:id="rId2"/>
    <p:sldLayoutId id="2147483668" r:id="rId3"/>
    <p:sldLayoutId id="2147483654" r:id="rId4"/>
    <p:sldLayoutId id="2147483650" r:id="rId5"/>
    <p:sldLayoutId id="2147483652" r:id="rId6"/>
    <p:sldLayoutId id="2147483665" r:id="rId7"/>
    <p:sldLayoutId id="2147483666" r:id="rId8"/>
    <p:sldLayoutId id="2147483662" r:id="rId9"/>
    <p:sldLayoutId id="2147483661" r:id="rId10"/>
    <p:sldLayoutId id="2147483664" r:id="rId11"/>
    <p:sldLayoutId id="2147483663" r:id="rId12"/>
    <p:sldLayoutId id="2147483669" r:id="rId13"/>
    <p:sldLayoutId id="2147483670" r:id="rId14"/>
    <p:sldLayoutId id="2147483660" r:id="rId15"/>
    <p:sldLayoutId id="2147483672" r:id="rId16"/>
    <p:sldLayoutId id="2147483673" r:id="rId17"/>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3" Type="http://schemas.openxmlformats.org/officeDocument/2006/relationships/hyperlink" Target="https://www.nccn.org/professionals/physician_gls/default.aspx"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br>
              <a:rPr lang="en-US" sz="4000" dirty="0"/>
            </a:br>
            <a:br>
              <a:rPr lang="en-US" sz="4000" dirty="0"/>
            </a:br>
            <a:r>
              <a:rPr lang="en-US" sz="4000" b="1" dirty="0">
                <a:effectLst/>
                <a:latin typeface="Helvetica" pitchFamily="2" charset="0"/>
                <a:ea typeface="Times New Roman" panose="02020603050405020304" pitchFamily="18" charset="0"/>
              </a:rPr>
              <a:t>Spiritual Screening-What is it and How to Implement it</a:t>
            </a:r>
            <a:br>
              <a:rPr lang="en-US" sz="4000" dirty="0">
                <a:effectLst/>
                <a:latin typeface="Times New Roman" panose="02020603050405020304" pitchFamily="18" charset="0"/>
                <a:ea typeface="Times New Roman" panose="02020603050405020304" pitchFamily="18" charset="0"/>
              </a:rPr>
            </a:br>
            <a:br>
              <a:rPr lang="en-US" sz="4000" dirty="0"/>
            </a:br>
            <a:br>
              <a:rPr lang="en-US" sz="4000" dirty="0"/>
            </a:br>
            <a:r>
              <a:rPr lang="en-US" sz="4000" dirty="0"/>
              <a:t> </a:t>
            </a:r>
          </a:p>
        </p:txBody>
      </p:sp>
      <p:sp>
        <p:nvSpPr>
          <p:cNvPr id="4" name="Content Placeholder 3"/>
          <p:cNvSpPr>
            <a:spLocks noGrp="1"/>
          </p:cNvSpPr>
          <p:nvPr>
            <p:ph sz="half" idx="1"/>
          </p:nvPr>
        </p:nvSpPr>
        <p:spPr>
          <a:xfrm>
            <a:off x="685800" y="3863454"/>
            <a:ext cx="6299200" cy="871768"/>
          </a:xfrm>
        </p:spPr>
        <p:txBody>
          <a:bodyPr/>
          <a:lstStyle/>
          <a:p>
            <a:r>
              <a:rPr lang="en-US" dirty="0"/>
              <a:t>The Rev. George Handzo, APBCC, CSSBB</a:t>
            </a:r>
          </a:p>
        </p:txBody>
      </p:sp>
      <p:sp>
        <p:nvSpPr>
          <p:cNvPr id="5" name="Content Placeholder 4"/>
          <p:cNvSpPr>
            <a:spLocks noGrp="1"/>
          </p:cNvSpPr>
          <p:nvPr>
            <p:ph sz="half" idx="10"/>
          </p:nvPr>
        </p:nvSpPr>
        <p:spPr>
          <a:xfrm>
            <a:off x="685800" y="4584555"/>
            <a:ext cx="6299200" cy="1426777"/>
          </a:xfrm>
        </p:spPr>
        <p:txBody>
          <a:bodyPr>
            <a:normAutofit/>
          </a:bodyPr>
          <a:lstStyle/>
          <a:p>
            <a:r>
              <a:rPr lang="en-US" dirty="0"/>
              <a:t>Director, Health Services Research &amp; Quality</a:t>
            </a:r>
          </a:p>
          <a:p>
            <a:r>
              <a:rPr lang="en-US" dirty="0"/>
              <a:t>HealthCare Chaplaincy Network</a:t>
            </a:r>
          </a:p>
          <a:p>
            <a:r>
              <a:rPr lang="en-US" dirty="0"/>
              <a:t>New York, NY</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04ABC7-A470-E946-97FA-17CF8831ED70}"/>
              </a:ext>
            </a:extLst>
          </p:cNvPr>
          <p:cNvSpPr>
            <a:spLocks noGrp="1"/>
          </p:cNvSpPr>
          <p:nvPr>
            <p:ph type="title"/>
          </p:nvPr>
        </p:nvSpPr>
        <p:spPr/>
        <p:txBody>
          <a:bodyPr>
            <a:normAutofit/>
          </a:bodyPr>
          <a:lstStyle/>
          <a:p>
            <a:r>
              <a:rPr lang="en-US" dirty="0"/>
              <a:t>Spiritual Distress</a:t>
            </a:r>
          </a:p>
        </p:txBody>
      </p:sp>
      <p:sp>
        <p:nvSpPr>
          <p:cNvPr id="3" name="Content Placeholder 2">
            <a:extLst>
              <a:ext uri="{FF2B5EF4-FFF2-40B4-BE49-F238E27FC236}">
                <a16:creationId xmlns:a16="http://schemas.microsoft.com/office/drawing/2014/main" id="{3F25829F-9726-CC40-9A7F-8807F6285E62}"/>
              </a:ext>
            </a:extLst>
          </p:cNvPr>
          <p:cNvSpPr>
            <a:spLocks noGrp="1"/>
          </p:cNvSpPr>
          <p:nvPr>
            <p:ph sz="half" idx="1"/>
          </p:nvPr>
        </p:nvSpPr>
        <p:spPr>
          <a:xfrm>
            <a:off x="350268" y="1892695"/>
            <a:ext cx="8443463" cy="4210608"/>
          </a:xfrm>
        </p:spPr>
        <p:txBody>
          <a:bodyPr>
            <a:normAutofit fontScale="92500" lnSpcReduction="20000"/>
          </a:bodyPr>
          <a:lstStyle/>
          <a:p>
            <a:r>
              <a:rPr lang="en-US" sz="2600" dirty="0"/>
              <a:t>Nearly half of the patients/proxies reported some level of spiritual distress (SD).</a:t>
            </a:r>
          </a:p>
          <a:p>
            <a:r>
              <a:rPr lang="en-US" sz="2600" dirty="0"/>
              <a:t>Increasing SD was significantly associated with higher symptom burden (increase of 7–14 points on ESAS) and worse mental well- being (decrease of 2.7 to 4.6 points on PROMIS-10-mental) in adjusted models.</a:t>
            </a:r>
          </a:p>
          <a:p>
            <a:pPr marL="0" indent="0">
              <a:buNone/>
            </a:pPr>
            <a:endParaRPr lang="en-US" sz="2600" dirty="0"/>
          </a:p>
          <a:p>
            <a:r>
              <a:rPr lang="en-US" sz="2600" dirty="0"/>
              <a:t>Spiritual distress is common in home-base palliative care and is associated with symptom burden and poor mental well-being, but not with hospital utilization.</a:t>
            </a:r>
          </a:p>
          <a:p>
            <a:endParaRPr lang="en-US" sz="1200" dirty="0"/>
          </a:p>
          <a:p>
            <a:pPr marL="0" indent="0">
              <a:buNone/>
            </a:pPr>
            <a:r>
              <a:rPr lang="en-US" sz="1600" b="0" dirty="0" err="1"/>
              <a:t>Cipta</a:t>
            </a:r>
            <a:r>
              <a:rPr lang="en-US" sz="1600" b="0" dirty="0"/>
              <a:t> A, Turner B, Haupt EC, et al.(2021)  BMJ Supportive &amp; Palliative Care </a:t>
            </a:r>
            <a:r>
              <a:rPr lang="en-US" sz="1600" b="0" dirty="0" err="1"/>
              <a:t>Epub</a:t>
            </a:r>
            <a:r>
              <a:rPr lang="en-US" sz="1600" b="0" dirty="0"/>
              <a:t> ahead of print. doi:10.1136/ bmjspcare-2021-003090</a:t>
            </a:r>
          </a:p>
          <a:p>
            <a:endParaRPr lang="en-US" sz="1200" b="0" dirty="0"/>
          </a:p>
        </p:txBody>
      </p:sp>
    </p:spTree>
    <p:extLst>
      <p:ext uri="{BB962C8B-B14F-4D97-AF65-F5344CB8AC3E}">
        <p14:creationId xmlns:p14="http://schemas.microsoft.com/office/powerpoint/2010/main" val="17871971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Title 1"/>
          <p:cNvSpPr>
            <a:spLocks noGrp="1"/>
          </p:cNvSpPr>
          <p:nvPr>
            <p:ph type="title"/>
          </p:nvPr>
        </p:nvSpPr>
        <p:spPr bwMode="auto">
          <a:noFill/>
          <a:ln>
            <a:miter lim="800000"/>
            <a:headEnd/>
            <a:tailEnd/>
          </a:ln>
        </p:spPr>
        <p:txBody>
          <a:bodyPr vert="horz" wrap="square" lIns="86969" tIns="43484" rIns="86969" bIns="43484" numCol="1" anchor="t" anchorCtr="0" compatLnSpc="1">
            <a:prstTxWarp prst="textNoShape">
              <a:avLst/>
            </a:prstTxWarp>
          </a:bodyPr>
          <a:lstStyle/>
          <a:p>
            <a:r>
              <a:rPr lang="en-US" dirty="0"/>
              <a:t>Protocols With Triggers</a:t>
            </a:r>
          </a:p>
        </p:txBody>
      </p:sp>
      <p:sp>
        <p:nvSpPr>
          <p:cNvPr id="80899" name="Content Placeholder 2"/>
          <p:cNvSpPr>
            <a:spLocks noGrp="1"/>
          </p:cNvSpPr>
          <p:nvPr>
            <p:ph idx="1"/>
          </p:nvPr>
        </p:nvSpPr>
        <p:spPr>
          <a:xfrm>
            <a:off x="609600" y="1600200"/>
            <a:ext cx="8194675" cy="4500563"/>
          </a:xfrm>
        </p:spPr>
        <p:txBody>
          <a:bodyPr/>
          <a:lstStyle/>
          <a:p>
            <a:pPr marL="273050" indent="-273050">
              <a:lnSpc>
                <a:spcPct val="80000"/>
              </a:lnSpc>
              <a:buClr>
                <a:srgbClr val="006699"/>
              </a:buClr>
              <a:buFont typeface="Wingdings" pitchFamily="2" charset="2"/>
              <a:buChar char="§"/>
            </a:pPr>
            <a:endParaRPr lang="en-US" dirty="0"/>
          </a:p>
          <a:p>
            <a:pPr marL="273050" indent="-273050">
              <a:lnSpc>
                <a:spcPct val="80000"/>
              </a:lnSpc>
              <a:buClr>
                <a:srgbClr val="006699"/>
              </a:buClr>
              <a:buFont typeface="Wingdings" pitchFamily="2" charset="2"/>
              <a:buChar char="§"/>
            </a:pPr>
            <a:r>
              <a:rPr lang="en-US" dirty="0"/>
              <a:t>Serving Need vs. Desire</a:t>
            </a:r>
          </a:p>
          <a:p>
            <a:pPr marL="273050" indent="-273050">
              <a:lnSpc>
                <a:spcPct val="80000"/>
              </a:lnSpc>
              <a:buClr>
                <a:srgbClr val="006699"/>
              </a:buClr>
              <a:buFont typeface="Wingdings" pitchFamily="2" charset="2"/>
              <a:buChar char="§"/>
            </a:pPr>
            <a:r>
              <a:rPr lang="en-US" dirty="0"/>
              <a:t>Hard Wiring</a:t>
            </a:r>
          </a:p>
          <a:p>
            <a:pPr marL="679450" lvl="1" indent="-273050">
              <a:lnSpc>
                <a:spcPct val="80000"/>
              </a:lnSpc>
              <a:buFont typeface="Arial" pitchFamily="34" charset="0"/>
              <a:buChar char="•"/>
            </a:pPr>
            <a:r>
              <a:rPr lang="en-US" sz="2400" b="1" dirty="0"/>
              <a:t>Deaths</a:t>
            </a:r>
          </a:p>
          <a:p>
            <a:pPr marL="679450" lvl="1" indent="-273050">
              <a:lnSpc>
                <a:spcPct val="80000"/>
              </a:lnSpc>
              <a:buFont typeface="Arial" pitchFamily="34" charset="0"/>
              <a:buChar char="•"/>
            </a:pPr>
            <a:r>
              <a:rPr lang="en-US" sz="2400" b="1" dirty="0"/>
              <a:t>Trauma Codes</a:t>
            </a:r>
          </a:p>
          <a:p>
            <a:pPr marL="679450" lvl="1" indent="-273050">
              <a:lnSpc>
                <a:spcPct val="80000"/>
              </a:lnSpc>
              <a:buFont typeface="Arial" pitchFamily="34" charset="0"/>
              <a:buChar char="•"/>
            </a:pPr>
            <a:r>
              <a:rPr lang="en-US" sz="2400" b="1" dirty="0"/>
              <a:t>Palliative Care Referrals</a:t>
            </a:r>
          </a:p>
          <a:p>
            <a:pPr marL="679450" lvl="1" indent="-273050">
              <a:lnSpc>
                <a:spcPct val="80000"/>
              </a:lnSpc>
              <a:buFont typeface="Arial" pitchFamily="34" charset="0"/>
              <a:buChar char="•"/>
            </a:pPr>
            <a:r>
              <a:rPr lang="en-US" sz="2400" b="1" dirty="0"/>
              <a:t>Disruptive Patient/Family</a:t>
            </a:r>
          </a:p>
          <a:p>
            <a:pPr marL="679450" lvl="1" indent="-273050">
              <a:lnSpc>
                <a:spcPct val="80000"/>
              </a:lnSpc>
              <a:buFont typeface="Arial" pitchFamily="34" charset="0"/>
              <a:buChar char="•"/>
            </a:pPr>
            <a:r>
              <a:rPr lang="en-US" sz="2400" b="1" dirty="0"/>
              <a:t>Advance Directives</a:t>
            </a:r>
          </a:p>
          <a:p>
            <a:pPr marL="679450" lvl="1" indent="-273050">
              <a:lnSpc>
                <a:spcPct val="80000"/>
              </a:lnSpc>
              <a:buFont typeface="Arial" pitchFamily="34" charset="0"/>
              <a:buChar char="•"/>
            </a:pPr>
            <a:r>
              <a:rPr lang="en-US" sz="2400" b="1" dirty="0"/>
              <a:t>Organ Donation</a:t>
            </a:r>
          </a:p>
          <a:p>
            <a:pPr lvl="1">
              <a:buFont typeface="Arial" pitchFamily="34" charset="0"/>
              <a:buChar char="•"/>
            </a:pPr>
            <a:endParaRPr lang="en-US" dirty="0"/>
          </a:p>
          <a:p>
            <a:pPr>
              <a:buFont typeface="Wingdings" pitchFamily="2" charset="2"/>
              <a:buChar char="§"/>
            </a:pPr>
            <a:endParaRPr lang="en-US" dirty="0"/>
          </a:p>
        </p:txBody>
      </p:sp>
    </p:spTree>
    <p:extLst>
      <p:ext uri="{BB962C8B-B14F-4D97-AF65-F5344CB8AC3E}">
        <p14:creationId xmlns:p14="http://schemas.microsoft.com/office/powerpoint/2010/main" val="1409952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14546D-7E97-6CBE-69B2-AED335FB2D0C}"/>
              </a:ext>
            </a:extLst>
          </p:cNvPr>
          <p:cNvSpPr>
            <a:spLocks noGrp="1"/>
          </p:cNvSpPr>
          <p:nvPr>
            <p:ph type="title"/>
          </p:nvPr>
        </p:nvSpPr>
        <p:spPr/>
        <p:txBody>
          <a:bodyPr/>
          <a:lstStyle/>
          <a:p>
            <a:r>
              <a:rPr lang="en-US" dirty="0"/>
              <a:t>Regulation</a:t>
            </a:r>
          </a:p>
        </p:txBody>
      </p:sp>
      <p:sp>
        <p:nvSpPr>
          <p:cNvPr id="3" name="Content Placeholder 2">
            <a:extLst>
              <a:ext uri="{FF2B5EF4-FFF2-40B4-BE49-F238E27FC236}">
                <a16:creationId xmlns:a16="http://schemas.microsoft.com/office/drawing/2014/main" id="{D6958BB9-F256-ABF1-184C-9CCB4648D516}"/>
              </a:ext>
            </a:extLst>
          </p:cNvPr>
          <p:cNvSpPr>
            <a:spLocks noGrp="1"/>
          </p:cNvSpPr>
          <p:nvPr>
            <p:ph sz="half" idx="1"/>
          </p:nvPr>
        </p:nvSpPr>
        <p:spPr/>
        <p:txBody>
          <a:bodyPr/>
          <a:lstStyle/>
          <a:p>
            <a:endParaRPr lang="en-US" dirty="0">
              <a:solidFill>
                <a:srgbClr val="131413"/>
              </a:solidFill>
              <a:effectLst/>
              <a:latin typeface="Helvetica" pitchFamily="2" charset="0"/>
            </a:endParaRPr>
          </a:p>
          <a:p>
            <a:endParaRPr lang="en-US" dirty="0">
              <a:solidFill>
                <a:srgbClr val="131413"/>
              </a:solidFill>
              <a:latin typeface="Helvetica" pitchFamily="2" charset="0"/>
            </a:endParaRPr>
          </a:p>
          <a:p>
            <a:r>
              <a:rPr lang="en-US" dirty="0">
                <a:solidFill>
                  <a:srgbClr val="131413"/>
                </a:solidFill>
                <a:effectLst/>
                <a:latin typeface="Helvetica" pitchFamily="2" charset="0"/>
              </a:rPr>
              <a:t>American College of Surgeons’</a:t>
            </a:r>
            <a:r>
              <a:rPr lang="en-US" dirty="0">
                <a:solidFill>
                  <a:srgbClr val="131413"/>
                </a:solidFill>
                <a:latin typeface="Helvetica" pitchFamily="2" charset="0"/>
              </a:rPr>
              <a:t> </a:t>
            </a:r>
            <a:r>
              <a:rPr lang="en-US" dirty="0">
                <a:solidFill>
                  <a:srgbClr val="131413"/>
                </a:solidFill>
                <a:effectLst/>
                <a:latin typeface="Helvetica" pitchFamily="2" charset="0"/>
              </a:rPr>
              <a:t>Commission on Cancer (CoC) mandated spiritual screening for all</a:t>
            </a:r>
            <a:r>
              <a:rPr lang="en-US" dirty="0">
                <a:solidFill>
                  <a:srgbClr val="131413"/>
                </a:solidFill>
                <a:latin typeface="Helvetica" pitchFamily="2" charset="0"/>
              </a:rPr>
              <a:t> </a:t>
            </a:r>
            <a:r>
              <a:rPr lang="en-US" dirty="0">
                <a:solidFill>
                  <a:srgbClr val="131413"/>
                </a:solidFill>
                <a:effectLst/>
                <a:latin typeface="Helvetica" pitchFamily="2" charset="0"/>
              </a:rPr>
              <a:t>patients in Community Cancer Centers effective January 1, 2015</a:t>
            </a:r>
          </a:p>
          <a:p>
            <a:r>
              <a:rPr lang="en-US" dirty="0">
                <a:solidFill>
                  <a:srgbClr val="131413"/>
                </a:solidFill>
                <a:effectLst/>
                <a:latin typeface="Helvetica" pitchFamily="2" charset="0"/>
              </a:rPr>
              <a:t>Spiritual screening sometimes ignored and </a:t>
            </a:r>
            <a:r>
              <a:rPr lang="en-US" dirty="0">
                <a:solidFill>
                  <a:srgbClr val="131413"/>
                </a:solidFill>
                <a:latin typeface="Helvetica" pitchFamily="2" charset="0"/>
              </a:rPr>
              <a:t>even when positive, often not referred </a:t>
            </a:r>
            <a:endParaRPr lang="en-US" dirty="0">
              <a:solidFill>
                <a:srgbClr val="131413"/>
              </a:solidFill>
              <a:effectLst/>
              <a:latin typeface="Helvetica" pitchFamily="2" charset="0"/>
            </a:endParaRPr>
          </a:p>
          <a:p>
            <a:pPr marL="0" indent="0">
              <a:buNone/>
            </a:pPr>
            <a:endParaRPr lang="en-US" i="1" dirty="0">
              <a:solidFill>
                <a:srgbClr val="131413"/>
              </a:solidFill>
              <a:latin typeface="Helvetica" pitchFamily="2" charset="0"/>
            </a:endParaRPr>
          </a:p>
          <a:p>
            <a:pPr marL="0" indent="0">
              <a:buNone/>
            </a:pPr>
            <a:r>
              <a:rPr lang="en-US" dirty="0"/>
              <a:t> </a:t>
            </a:r>
            <a:endParaRPr lang="en-US" dirty="0">
              <a:solidFill>
                <a:srgbClr val="131413"/>
              </a:solidFill>
              <a:effectLst/>
              <a:latin typeface="Helvetica" pitchFamily="2" charset="0"/>
            </a:endParaRPr>
          </a:p>
          <a:p>
            <a:endParaRPr lang="en-US" dirty="0"/>
          </a:p>
        </p:txBody>
      </p:sp>
    </p:spTree>
    <p:extLst>
      <p:ext uri="{BB962C8B-B14F-4D97-AF65-F5344CB8AC3E}">
        <p14:creationId xmlns:p14="http://schemas.microsoft.com/office/powerpoint/2010/main" val="31710140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A1709-1AB6-5C19-568D-9C781B3A3972}"/>
              </a:ext>
            </a:extLst>
          </p:cNvPr>
          <p:cNvSpPr>
            <a:spLocks noGrp="1"/>
          </p:cNvSpPr>
          <p:nvPr>
            <p:ph type="title"/>
          </p:nvPr>
        </p:nvSpPr>
        <p:spPr/>
        <p:txBody>
          <a:bodyPr/>
          <a:lstStyle/>
          <a:p>
            <a:r>
              <a:rPr lang="en-US" dirty="0"/>
              <a:t>What is Screening?</a:t>
            </a:r>
          </a:p>
        </p:txBody>
      </p:sp>
      <p:sp>
        <p:nvSpPr>
          <p:cNvPr id="3" name="Content Placeholder 2">
            <a:extLst>
              <a:ext uri="{FF2B5EF4-FFF2-40B4-BE49-F238E27FC236}">
                <a16:creationId xmlns:a16="http://schemas.microsoft.com/office/drawing/2014/main" id="{FC2A05B7-83B0-87BC-736A-9508789B169A}"/>
              </a:ext>
            </a:extLst>
          </p:cNvPr>
          <p:cNvSpPr>
            <a:spLocks noGrp="1"/>
          </p:cNvSpPr>
          <p:nvPr>
            <p:ph sz="half" idx="1"/>
          </p:nvPr>
        </p:nvSpPr>
        <p:spPr/>
        <p:txBody>
          <a:bodyPr/>
          <a:lstStyle/>
          <a:p>
            <a:pPr marL="0" indent="0">
              <a:buNone/>
            </a:pPr>
            <a:r>
              <a:rPr lang="en-US" dirty="0"/>
              <a:t> </a:t>
            </a:r>
          </a:p>
          <a:p>
            <a:r>
              <a:rPr lang="en-US" dirty="0"/>
              <a:t>Sifting </a:t>
            </a:r>
          </a:p>
          <a:p>
            <a:r>
              <a:rPr lang="en-US" dirty="0"/>
              <a:t>Goal- get the big rocks out – spiritual distress</a:t>
            </a:r>
          </a:p>
          <a:p>
            <a:r>
              <a:rPr lang="en-US" dirty="0"/>
              <a:t>Find the big issues</a:t>
            </a:r>
          </a:p>
          <a:p>
            <a:r>
              <a:rPr lang="en-US" dirty="0"/>
              <a:t>Has to be done in a timely manner</a:t>
            </a:r>
          </a:p>
          <a:p>
            <a:r>
              <a:rPr lang="en-US" dirty="0"/>
              <a:t>Get the patients who REALLY need the chaplain seen quickly</a:t>
            </a:r>
          </a:p>
          <a:p>
            <a:r>
              <a:rPr lang="en-US" dirty="0"/>
              <a:t>Needs reliable referral system</a:t>
            </a:r>
          </a:p>
          <a:p>
            <a:r>
              <a:rPr lang="en-US" dirty="0"/>
              <a:t>Exception- when chaplain can cover everyone</a:t>
            </a:r>
          </a:p>
          <a:p>
            <a:endParaRPr lang="en-US" dirty="0"/>
          </a:p>
          <a:p>
            <a:endParaRPr lang="en-US" dirty="0"/>
          </a:p>
        </p:txBody>
      </p:sp>
    </p:spTree>
    <p:extLst>
      <p:ext uri="{BB962C8B-B14F-4D97-AF65-F5344CB8AC3E}">
        <p14:creationId xmlns:p14="http://schemas.microsoft.com/office/powerpoint/2010/main" val="5361015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04E9C-1FE1-EFC0-AEF7-C8795451C27B}"/>
              </a:ext>
            </a:extLst>
          </p:cNvPr>
          <p:cNvSpPr>
            <a:spLocks noGrp="1"/>
          </p:cNvSpPr>
          <p:nvPr>
            <p:ph type="title"/>
          </p:nvPr>
        </p:nvSpPr>
        <p:spPr/>
        <p:txBody>
          <a:bodyPr/>
          <a:lstStyle/>
          <a:p>
            <a:r>
              <a:rPr lang="en-US" dirty="0"/>
              <a:t>Sensitivity vs Specificity</a:t>
            </a:r>
          </a:p>
        </p:txBody>
      </p:sp>
      <p:sp>
        <p:nvSpPr>
          <p:cNvPr id="3" name="Content Placeholder 2">
            <a:extLst>
              <a:ext uri="{FF2B5EF4-FFF2-40B4-BE49-F238E27FC236}">
                <a16:creationId xmlns:a16="http://schemas.microsoft.com/office/drawing/2014/main" id="{FE9A1DA3-F917-AD37-506E-C4C245C12E0F}"/>
              </a:ext>
            </a:extLst>
          </p:cNvPr>
          <p:cNvSpPr>
            <a:spLocks noGrp="1"/>
          </p:cNvSpPr>
          <p:nvPr>
            <p:ph sz="half" idx="1"/>
          </p:nvPr>
        </p:nvSpPr>
        <p:spPr/>
        <p:txBody>
          <a:bodyPr>
            <a:normAutofit lnSpcReduction="10000"/>
          </a:bodyPr>
          <a:lstStyle/>
          <a:p>
            <a:r>
              <a:rPr lang="en-US" i="0" u="none" strike="noStrike" dirty="0">
                <a:solidFill>
                  <a:srgbClr val="040C28"/>
                </a:solidFill>
                <a:effectLst/>
                <a:latin typeface="Helvetica" pitchFamily="2" charset="0"/>
              </a:rPr>
              <a:t>Sensitivity refers to a test's ability to designate an individual with disease as positive</a:t>
            </a:r>
            <a:r>
              <a:rPr lang="en-US" i="0" u="none" strike="noStrike" dirty="0">
                <a:solidFill>
                  <a:srgbClr val="1F1F1F"/>
                </a:solidFill>
                <a:effectLst/>
                <a:latin typeface="Helvetica" pitchFamily="2" charset="0"/>
              </a:rPr>
              <a:t>. A highly sensitive tes</a:t>
            </a:r>
            <a:r>
              <a:rPr lang="en-US" dirty="0">
                <a:solidFill>
                  <a:srgbClr val="1F1F1F"/>
                </a:solidFill>
                <a:latin typeface="Helvetica" pitchFamily="2" charset="0"/>
              </a:rPr>
              <a:t>t over 80% m</a:t>
            </a:r>
            <a:r>
              <a:rPr lang="en-US" i="0" u="none" strike="noStrike" dirty="0">
                <a:solidFill>
                  <a:srgbClr val="1F1F1F"/>
                </a:solidFill>
                <a:effectLst/>
                <a:latin typeface="Helvetica" pitchFamily="2" charset="0"/>
              </a:rPr>
              <a:t>eans that fewer cases of disease are missed </a:t>
            </a:r>
          </a:p>
          <a:p>
            <a:r>
              <a:rPr lang="en-US" i="0" u="none" strike="noStrike" dirty="0">
                <a:solidFill>
                  <a:srgbClr val="1F1F1F"/>
                </a:solidFill>
                <a:effectLst/>
                <a:latin typeface="Helvetica" pitchFamily="2" charset="0"/>
              </a:rPr>
              <a:t>The specificity of a test is its ability to designate an individual who does not have a disease as negative. High specificity means that there are few false positives</a:t>
            </a:r>
          </a:p>
          <a:p>
            <a:r>
              <a:rPr lang="en-US" i="0" u="none" strike="noStrike" dirty="0">
                <a:solidFill>
                  <a:srgbClr val="1F1F1F"/>
                </a:solidFill>
                <a:effectLst/>
                <a:latin typeface="Helvetica" pitchFamily="2" charset="0"/>
              </a:rPr>
              <a:t> You have to balance. Do you want to catch more of the people who have distress which usually means also identifying more negatives as positive or do you want to or miss some positives?  </a:t>
            </a:r>
          </a:p>
        </p:txBody>
      </p:sp>
    </p:spTree>
    <p:extLst>
      <p:ext uri="{BB962C8B-B14F-4D97-AF65-F5344CB8AC3E}">
        <p14:creationId xmlns:p14="http://schemas.microsoft.com/office/powerpoint/2010/main" val="33480673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CB7-0C90-3033-ED2B-FC836D7F5A3B}"/>
              </a:ext>
            </a:extLst>
          </p:cNvPr>
          <p:cNvSpPr>
            <a:spLocks noGrp="1"/>
          </p:cNvSpPr>
          <p:nvPr>
            <p:ph type="title"/>
          </p:nvPr>
        </p:nvSpPr>
        <p:spPr/>
        <p:txBody>
          <a:bodyPr/>
          <a:lstStyle/>
          <a:p>
            <a:r>
              <a:rPr lang="en-US" dirty="0"/>
              <a:t>Spiritual Screening Options</a:t>
            </a:r>
          </a:p>
        </p:txBody>
      </p:sp>
      <p:sp>
        <p:nvSpPr>
          <p:cNvPr id="3" name="Content Placeholder 2">
            <a:extLst>
              <a:ext uri="{FF2B5EF4-FFF2-40B4-BE49-F238E27FC236}">
                <a16:creationId xmlns:a16="http://schemas.microsoft.com/office/drawing/2014/main" id="{3F4987B8-A3B8-30B9-513C-DDBEA0344A75}"/>
              </a:ext>
            </a:extLst>
          </p:cNvPr>
          <p:cNvSpPr>
            <a:spLocks noGrp="1"/>
          </p:cNvSpPr>
          <p:nvPr>
            <p:ph sz="half" idx="1"/>
          </p:nvPr>
        </p:nvSpPr>
        <p:spPr>
          <a:xfrm>
            <a:off x="457200" y="1551008"/>
            <a:ext cx="8443463" cy="4409954"/>
          </a:xfrm>
        </p:spPr>
        <p:txBody>
          <a:bodyPr>
            <a:normAutofit fontScale="25000" lnSpcReduction="20000"/>
          </a:bodyPr>
          <a:lstStyle/>
          <a:p>
            <a:endParaRPr lang="en-US" dirty="0">
              <a:solidFill>
                <a:srgbClr val="131413"/>
              </a:solidFill>
              <a:effectLst/>
              <a:latin typeface="Helvetica" pitchFamily="2" charset="0"/>
            </a:endParaRPr>
          </a:p>
          <a:p>
            <a:endParaRPr lang="en-US" dirty="0">
              <a:solidFill>
                <a:srgbClr val="131413"/>
              </a:solidFill>
              <a:effectLst/>
              <a:latin typeface="Helvetica" pitchFamily="2" charset="0"/>
            </a:endParaRPr>
          </a:p>
          <a:p>
            <a:r>
              <a:rPr lang="en-US" sz="9600" dirty="0">
                <a:solidFill>
                  <a:srgbClr val="131413"/>
                </a:solidFill>
                <a:effectLst/>
                <a:latin typeface="Helvetica" pitchFamily="2" charset="0"/>
              </a:rPr>
              <a:t>Do you struggle with the loss of meaning and joy in your life?</a:t>
            </a:r>
            <a:r>
              <a:rPr lang="en-US" sz="9600" dirty="0">
                <a:solidFill>
                  <a:srgbClr val="131413"/>
                </a:solidFill>
                <a:latin typeface="Helvetica" pitchFamily="2" charset="0"/>
              </a:rPr>
              <a:t> </a:t>
            </a:r>
            <a:r>
              <a:rPr lang="en-US" sz="9600" dirty="0">
                <a:solidFill>
                  <a:srgbClr val="131413"/>
                </a:solidFill>
                <a:effectLst/>
                <a:latin typeface="Helvetica" pitchFamily="2" charset="0"/>
              </a:rPr>
              <a:t>Do you currently have what you would</a:t>
            </a:r>
            <a:endParaRPr lang="en-US" sz="9600" dirty="0">
              <a:solidFill>
                <a:srgbClr val="131413"/>
              </a:solidFill>
              <a:latin typeface="Helvetica" pitchFamily="2" charset="0"/>
            </a:endParaRPr>
          </a:p>
          <a:p>
            <a:pPr marL="0" indent="0">
              <a:buNone/>
            </a:pPr>
            <a:r>
              <a:rPr lang="en-US" sz="9600" dirty="0">
                <a:solidFill>
                  <a:srgbClr val="131413"/>
                </a:solidFill>
                <a:effectLst/>
                <a:latin typeface="Helvetica" pitchFamily="2" charset="0"/>
              </a:rPr>
              <a:t>    describe as religious or spiritual struggles? </a:t>
            </a:r>
            <a:r>
              <a:rPr lang="en-US" sz="9600" dirty="0">
                <a:solidFill>
                  <a:srgbClr val="131413"/>
                </a:solidFill>
                <a:latin typeface="Helvetica" pitchFamily="2" charset="0"/>
              </a:rPr>
              <a:t>(King 2)</a:t>
            </a:r>
          </a:p>
          <a:p>
            <a:pPr marL="0" indent="0">
              <a:buNone/>
            </a:pPr>
            <a:endParaRPr lang="en-US" sz="9600" dirty="0">
              <a:solidFill>
                <a:srgbClr val="131413"/>
              </a:solidFill>
              <a:effectLst/>
              <a:latin typeface="Helvetica" pitchFamily="2" charset="0"/>
            </a:endParaRPr>
          </a:p>
          <a:p>
            <a:r>
              <a:rPr lang="en-US" sz="9600" dirty="0">
                <a:solidFill>
                  <a:srgbClr val="131413"/>
                </a:solidFill>
                <a:effectLst/>
                <a:latin typeface="Helvetica" pitchFamily="2" charset="0"/>
              </a:rPr>
              <a:t>Are </a:t>
            </a:r>
            <a:r>
              <a:rPr lang="en-US" sz="9600" dirty="0">
                <a:solidFill>
                  <a:srgbClr val="131413"/>
                </a:solidFill>
                <a:latin typeface="Helvetica" pitchFamily="2" charset="0"/>
              </a:rPr>
              <a:t>you at peace?</a:t>
            </a:r>
          </a:p>
          <a:p>
            <a:endParaRPr lang="en-US" sz="9600" dirty="0">
              <a:solidFill>
                <a:srgbClr val="131413"/>
              </a:solidFill>
              <a:effectLst/>
              <a:latin typeface="Helvetica" pitchFamily="2" charset="0"/>
            </a:endParaRPr>
          </a:p>
          <a:p>
            <a:r>
              <a:rPr lang="en-US" sz="9600" dirty="0">
                <a:solidFill>
                  <a:srgbClr val="131413"/>
                </a:solidFill>
                <a:effectLst/>
                <a:latin typeface="Helvetica" pitchFamily="2" charset="0"/>
              </a:rPr>
              <a:t>Do you have any religious or spiritual concerns? (that you want the chaplain know about?) </a:t>
            </a:r>
          </a:p>
          <a:p>
            <a:endParaRPr lang="en-US" sz="9600" dirty="0">
              <a:solidFill>
                <a:srgbClr val="131413"/>
              </a:solidFill>
              <a:effectLst/>
              <a:latin typeface="Helvetica" pitchFamily="2" charset="0"/>
            </a:endParaRPr>
          </a:p>
          <a:p>
            <a:r>
              <a:rPr lang="en-US" sz="9600" dirty="0">
                <a:solidFill>
                  <a:srgbClr val="131413"/>
                </a:solidFill>
                <a:effectLst/>
                <a:latin typeface="Helvetica" pitchFamily="2" charset="0"/>
              </a:rPr>
              <a:t>Not Recommended</a:t>
            </a:r>
          </a:p>
          <a:p>
            <a:r>
              <a:rPr lang="en-US" sz="9600" dirty="0">
                <a:solidFill>
                  <a:srgbClr val="131413"/>
                </a:solidFill>
                <a:effectLst/>
                <a:latin typeface="Helvetica" pitchFamily="2" charset="0"/>
              </a:rPr>
              <a:t>Do you want to see a chaplain (someone from our spiritual care team)?</a:t>
            </a:r>
          </a:p>
          <a:p>
            <a:pPr marL="0" indent="0">
              <a:buNone/>
            </a:pPr>
            <a:endParaRPr lang="en-US" sz="7400" dirty="0">
              <a:solidFill>
                <a:srgbClr val="131413"/>
              </a:solidFill>
              <a:effectLst/>
              <a:latin typeface="Helvetica" pitchFamily="2" charset="0"/>
            </a:endParaRPr>
          </a:p>
          <a:p>
            <a:endParaRPr lang="en-US" sz="5100" b="0" baseline="30000" dirty="0">
              <a:latin typeface="Helvetica" pitchFamily="2" charset="0"/>
            </a:endParaRPr>
          </a:p>
          <a:p>
            <a:pPr marL="0" indent="0">
              <a:buNone/>
            </a:pPr>
            <a:r>
              <a:rPr lang="en-US" sz="5100" b="0" baseline="30000" dirty="0">
                <a:latin typeface="Helvetica" pitchFamily="2" charset="0"/>
              </a:rPr>
              <a:t>.</a:t>
            </a:r>
          </a:p>
          <a:p>
            <a:endParaRPr lang="en-US" sz="5100" dirty="0">
              <a:solidFill>
                <a:srgbClr val="131413"/>
              </a:solidFill>
              <a:effectLst/>
              <a:latin typeface="Helvetica" pitchFamily="2" charset="0"/>
            </a:endParaRPr>
          </a:p>
          <a:p>
            <a:endParaRPr lang="en-US" sz="5100" dirty="0">
              <a:solidFill>
                <a:srgbClr val="131413"/>
              </a:solidFill>
              <a:effectLst/>
              <a:latin typeface="Helvetica" pitchFamily="2" charset="0"/>
            </a:endParaRPr>
          </a:p>
          <a:p>
            <a:endParaRPr lang="en-US" dirty="0"/>
          </a:p>
        </p:txBody>
      </p:sp>
    </p:spTree>
    <p:extLst>
      <p:ext uri="{BB962C8B-B14F-4D97-AF65-F5344CB8AC3E}">
        <p14:creationId xmlns:p14="http://schemas.microsoft.com/office/powerpoint/2010/main" val="405057078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Spiritual Screening Question-Rush Protocol</a:t>
            </a:r>
          </a:p>
        </p:txBody>
      </p:sp>
      <p:sp>
        <p:nvSpPr>
          <p:cNvPr id="3" name="Content Placeholder 2"/>
          <p:cNvSpPr>
            <a:spLocks noGrp="1"/>
          </p:cNvSpPr>
          <p:nvPr>
            <p:ph sz="half" idx="1"/>
          </p:nvPr>
        </p:nvSpPr>
        <p:spPr/>
        <p:txBody>
          <a:bodyPr>
            <a:normAutofit fontScale="77500" lnSpcReduction="20000"/>
          </a:bodyPr>
          <a:lstStyle/>
          <a:p>
            <a:r>
              <a:rPr lang="en-US" sz="2800" dirty="0"/>
              <a:t>Is religion/spirituality important to you as you cope with your illness? (Yes/No)</a:t>
            </a:r>
          </a:p>
          <a:p>
            <a:pPr marL="0" indent="0">
              <a:buNone/>
            </a:pPr>
            <a:r>
              <a:rPr lang="en-US" sz="2800" dirty="0"/>
              <a:t> </a:t>
            </a:r>
          </a:p>
          <a:p>
            <a:r>
              <a:rPr lang="en-US" sz="2800" dirty="0"/>
              <a:t>(If yes to #1).How much strength/comfort do you get from your religion/spirituality right now? </a:t>
            </a:r>
          </a:p>
          <a:p>
            <a:pPr marL="0" lvl="0" indent="0">
              <a:buNone/>
            </a:pPr>
            <a:r>
              <a:rPr lang="en-US" sz="2800" dirty="0"/>
              <a:t>	a. all that I need,  b. somewhat less than I need, c. much 	less 	than I need, d. none at all) </a:t>
            </a:r>
            <a:r>
              <a:rPr lang="en-US" sz="2800" i="1" dirty="0"/>
              <a:t>Answers c or d should	trigger an 	automatic referral to chaplaincy </a:t>
            </a:r>
            <a:endParaRPr lang="en-US" sz="2800" dirty="0"/>
          </a:p>
          <a:p>
            <a:endParaRPr lang="en-US" sz="2800" dirty="0"/>
          </a:p>
          <a:p>
            <a:r>
              <a:rPr lang="en-US" sz="2800" dirty="0"/>
              <a:t>(If no to #1) Has there ever been a time when religion and spirituality was important to you? (Yes/No) “</a:t>
            </a:r>
            <a:r>
              <a:rPr lang="en-US" sz="2800" i="1" dirty="0"/>
              <a:t>Yes” should trigger an automatic referral to chaplaincy</a:t>
            </a:r>
            <a:r>
              <a:rPr lang="en-US" i="1" dirty="0"/>
              <a:t> </a:t>
            </a:r>
          </a:p>
          <a:p>
            <a:pPr marL="0" indent="0">
              <a:buNone/>
            </a:pPr>
            <a:endParaRPr lang="en-US" i="1" dirty="0"/>
          </a:p>
          <a:p>
            <a:pPr marL="0" indent="0">
              <a:buNone/>
            </a:pPr>
            <a:r>
              <a:rPr lang="en-US" sz="1600" b="0" dirty="0"/>
              <a:t>Fitchett, G., Risk, J. L. (2009). Screening for spiritual struggle. </a:t>
            </a:r>
            <a:r>
              <a:rPr lang="en-US" sz="1600" b="0" i="1" dirty="0"/>
              <a:t>Journal of Pastoral Care and Counseling.</a:t>
            </a:r>
            <a:r>
              <a:rPr lang="en-US" sz="1600" b="0" dirty="0"/>
              <a:t> 62 (1,2), 1-12)</a:t>
            </a:r>
          </a:p>
          <a:p>
            <a:endParaRPr lang="en-US" dirty="0"/>
          </a:p>
          <a:p>
            <a:endParaRPr lang="en-US" dirty="0"/>
          </a:p>
          <a:p>
            <a:endParaRPr lang="en-US" dirty="0"/>
          </a:p>
        </p:txBody>
      </p:sp>
    </p:spTree>
    <p:extLst>
      <p:ext uri="{BB962C8B-B14F-4D97-AF65-F5344CB8AC3E}">
        <p14:creationId xmlns:p14="http://schemas.microsoft.com/office/powerpoint/2010/main" val="1149265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F9C49-7AB7-A986-9648-5D890F1635D7}"/>
              </a:ext>
            </a:extLst>
          </p:cNvPr>
          <p:cNvSpPr>
            <a:spLocks noGrp="1"/>
          </p:cNvSpPr>
          <p:nvPr>
            <p:ph type="title"/>
          </p:nvPr>
        </p:nvSpPr>
        <p:spPr/>
        <p:txBody>
          <a:bodyPr/>
          <a:lstStyle/>
          <a:p>
            <a:r>
              <a:rPr lang="en-US" dirty="0"/>
              <a:t>Testing Screeners </a:t>
            </a:r>
          </a:p>
        </p:txBody>
      </p:sp>
      <p:sp>
        <p:nvSpPr>
          <p:cNvPr id="3" name="Content Placeholder 2">
            <a:extLst>
              <a:ext uri="{FF2B5EF4-FFF2-40B4-BE49-F238E27FC236}">
                <a16:creationId xmlns:a16="http://schemas.microsoft.com/office/drawing/2014/main" id="{0EED7F05-4420-4A7D-84AB-09E140108571}"/>
              </a:ext>
            </a:extLst>
          </p:cNvPr>
          <p:cNvSpPr>
            <a:spLocks noGrp="1"/>
          </p:cNvSpPr>
          <p:nvPr>
            <p:ph sz="half" idx="1"/>
          </p:nvPr>
        </p:nvSpPr>
        <p:spPr/>
        <p:txBody>
          <a:bodyPr>
            <a:normAutofit fontScale="92500" lnSpcReduction="20000"/>
          </a:bodyPr>
          <a:lstStyle/>
          <a:p>
            <a:endParaRPr lang="en-US" sz="2600" i="0" u="none" strike="noStrike" dirty="0">
              <a:solidFill>
                <a:srgbClr val="222222"/>
              </a:solidFill>
              <a:effectLst/>
              <a:latin typeface="Helvetica" pitchFamily="2" charset="0"/>
            </a:endParaRPr>
          </a:p>
          <a:p>
            <a:r>
              <a:rPr lang="en-US" sz="2600" dirty="0">
                <a:solidFill>
                  <a:srgbClr val="131413"/>
                </a:solidFill>
                <a:latin typeface="Helvetica" pitchFamily="2" charset="0"/>
              </a:rPr>
              <a:t>King et al.  87% sensitivity and 44% specificity </a:t>
            </a:r>
            <a:endParaRPr lang="en-US" sz="2600" i="0" u="none" strike="noStrike" dirty="0">
              <a:solidFill>
                <a:srgbClr val="222222"/>
              </a:solidFill>
              <a:effectLst/>
              <a:latin typeface="Helvetica" pitchFamily="2" charset="0"/>
            </a:endParaRPr>
          </a:p>
          <a:p>
            <a:endParaRPr lang="en-US" sz="2600" i="0" u="none" strike="noStrike" dirty="0">
              <a:solidFill>
                <a:srgbClr val="222222"/>
              </a:solidFill>
              <a:effectLst/>
              <a:latin typeface="Helvetica" pitchFamily="2" charset="0"/>
            </a:endParaRPr>
          </a:p>
          <a:p>
            <a:r>
              <a:rPr lang="en-US" sz="2600" i="0" u="none" strike="noStrike" dirty="0">
                <a:solidFill>
                  <a:srgbClr val="222222"/>
                </a:solidFill>
                <a:effectLst/>
                <a:latin typeface="Helvetica" pitchFamily="2" charset="0"/>
              </a:rPr>
              <a:t>Labuschagne et al  The King 2-question combination showed 71% sensitivity and 63% specificity </a:t>
            </a:r>
          </a:p>
          <a:p>
            <a:pPr marL="0" indent="0">
              <a:buNone/>
            </a:pPr>
            <a:endParaRPr lang="en-US" sz="2600" dirty="0">
              <a:latin typeface="Helvetica" pitchFamily="2" charset="0"/>
            </a:endParaRPr>
          </a:p>
          <a:p>
            <a:r>
              <a:rPr lang="en-US" sz="2600" dirty="0">
                <a:latin typeface="Helvetica" pitchFamily="2" charset="0"/>
              </a:rPr>
              <a:t>Reference Standard- Negative Religious Coping subscale vs. Onc-5</a:t>
            </a:r>
          </a:p>
          <a:p>
            <a:endParaRPr lang="en-US" b="0" i="0" u="none" strike="noStrike" dirty="0">
              <a:solidFill>
                <a:srgbClr val="222222"/>
              </a:solidFill>
              <a:effectLst/>
              <a:latin typeface="Merriweather" panose="020F0502020204030204" pitchFamily="34" charset="0"/>
            </a:endParaRPr>
          </a:p>
          <a:p>
            <a:endParaRPr lang="en-US" sz="1200" b="0" dirty="0">
              <a:solidFill>
                <a:srgbClr val="222222"/>
              </a:solidFill>
              <a:latin typeface="Helvetica" pitchFamily="2" charset="0"/>
            </a:endParaRPr>
          </a:p>
          <a:p>
            <a:r>
              <a:rPr lang="en-US" sz="1200" b="0" i="0" u="none" strike="noStrike" dirty="0">
                <a:solidFill>
                  <a:srgbClr val="222222"/>
                </a:solidFill>
                <a:effectLst/>
                <a:latin typeface="Helvetica" pitchFamily="2" charset="0"/>
              </a:rPr>
              <a:t>Labuschagne, D., Palmer, P.K., Deshields, T. </a:t>
            </a:r>
            <a:r>
              <a:rPr lang="en-US" sz="1200" b="0" i="1" u="none" strike="noStrike" dirty="0">
                <a:solidFill>
                  <a:srgbClr val="222222"/>
                </a:solidFill>
                <a:effectLst/>
                <a:latin typeface="Helvetica" pitchFamily="2" charset="0"/>
              </a:rPr>
              <a:t>et al.</a:t>
            </a:r>
            <a:r>
              <a:rPr lang="en-US" sz="1200" b="0" i="0" u="none" strike="noStrike" dirty="0">
                <a:solidFill>
                  <a:srgbClr val="222222"/>
                </a:solidFill>
                <a:effectLst/>
                <a:latin typeface="Helvetica" pitchFamily="2" charset="0"/>
              </a:rPr>
              <a:t> Testing items to screen for religious or spiritual distress in adult outpatient cancer care. </a:t>
            </a:r>
            <a:r>
              <a:rPr lang="en-US" sz="1200" b="0" i="1" u="none" strike="noStrike" dirty="0">
                <a:solidFill>
                  <a:srgbClr val="222222"/>
                </a:solidFill>
                <a:effectLst/>
                <a:latin typeface="Helvetica" pitchFamily="2" charset="0"/>
              </a:rPr>
              <a:t>Support Care Cancer</a:t>
            </a:r>
            <a:r>
              <a:rPr lang="en-US" sz="1200" b="0" i="0" u="none" strike="noStrike" dirty="0">
                <a:solidFill>
                  <a:srgbClr val="222222"/>
                </a:solidFill>
                <a:effectLst/>
                <a:latin typeface="Helvetica" pitchFamily="2" charset="0"/>
              </a:rPr>
              <a:t> </a:t>
            </a:r>
            <a:r>
              <a:rPr lang="en-US" sz="1200" b="1" i="0" u="none" strike="noStrike" dirty="0">
                <a:solidFill>
                  <a:srgbClr val="222222"/>
                </a:solidFill>
                <a:effectLst/>
                <a:latin typeface="Helvetica" pitchFamily="2" charset="0"/>
              </a:rPr>
              <a:t>33</a:t>
            </a:r>
            <a:r>
              <a:rPr lang="en-US" sz="1200" b="0" i="0" u="none" strike="noStrike" dirty="0">
                <a:solidFill>
                  <a:srgbClr val="222222"/>
                </a:solidFill>
                <a:effectLst/>
                <a:latin typeface="Helvetica" pitchFamily="2" charset="0"/>
              </a:rPr>
              <a:t>, 198 (2025). https://</a:t>
            </a:r>
            <a:r>
              <a:rPr lang="en-US" sz="1200" b="0" i="0" u="none" strike="noStrike" dirty="0" err="1">
                <a:solidFill>
                  <a:srgbClr val="222222"/>
                </a:solidFill>
                <a:effectLst/>
                <a:latin typeface="Helvetica" pitchFamily="2" charset="0"/>
              </a:rPr>
              <a:t>doi.org</a:t>
            </a:r>
            <a:r>
              <a:rPr lang="en-US" sz="1200" b="0" i="0" u="none" strike="noStrike" dirty="0">
                <a:solidFill>
                  <a:srgbClr val="222222"/>
                </a:solidFill>
                <a:effectLst/>
                <a:latin typeface="Helvetica" pitchFamily="2" charset="0"/>
              </a:rPr>
              <a:t>/10.1007/s00520-025-09260-9</a:t>
            </a:r>
          </a:p>
          <a:p>
            <a:endParaRPr lang="en-US" sz="1200" b="0" baseline="30000" dirty="0">
              <a:latin typeface="Helvetica" pitchFamily="2" charset="0"/>
            </a:endParaRPr>
          </a:p>
          <a:p>
            <a:r>
              <a:rPr lang="en-US" sz="1200" b="0" dirty="0">
                <a:latin typeface="Helvetica" pitchFamily="2" charset="0"/>
              </a:rPr>
              <a:t>King S D, Fitchett G, Murphy P E, Pargament K I, Harrison D A, Loggers E T. Determining best methods to screen for religious/spiritual distress. </a:t>
            </a:r>
            <a:r>
              <a:rPr lang="en-US" sz="1200" b="0" i="1" dirty="0">
                <a:latin typeface="Helvetica" pitchFamily="2" charset="0"/>
              </a:rPr>
              <a:t>Support Care Cancer</a:t>
            </a:r>
            <a:r>
              <a:rPr lang="en-US" sz="1200" b="0" dirty="0">
                <a:latin typeface="Helvetica" pitchFamily="2" charset="0"/>
              </a:rPr>
              <a:t>. 2017;25(2):471-479</a:t>
            </a:r>
            <a:endParaRPr lang="en-US" sz="1200" b="0" i="0" u="none" strike="noStrike" dirty="0">
              <a:solidFill>
                <a:srgbClr val="222222"/>
              </a:solidFill>
              <a:effectLst/>
              <a:latin typeface="Helvetica" pitchFamily="2" charset="0"/>
            </a:endParaRPr>
          </a:p>
        </p:txBody>
      </p:sp>
    </p:spTree>
    <p:extLst>
      <p:ext uri="{BB962C8B-B14F-4D97-AF65-F5344CB8AC3E}">
        <p14:creationId xmlns:p14="http://schemas.microsoft.com/office/powerpoint/2010/main" val="5951010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bwMode="auto">
          <a:xfrm>
            <a:off x="457200" y="135467"/>
            <a:ext cx="8229600" cy="1282171"/>
          </a:xfrm>
          <a:noFill/>
          <a:ln>
            <a:miter lim="800000"/>
            <a:headEnd/>
            <a:tailEnd/>
          </a:ln>
        </p:spPr>
        <p:txBody>
          <a:bodyPr vert="horz" wrap="square" lIns="91410" tIns="45705" rIns="91410" bIns="45705" numCol="1" anchor="t" anchorCtr="0" compatLnSpc="1">
            <a:prstTxWarp prst="textNoShape">
              <a:avLst/>
            </a:prstTxWarp>
            <a:normAutofit fontScale="90000"/>
          </a:bodyPr>
          <a:lstStyle/>
          <a:p>
            <a:r>
              <a:rPr lang="en-US" dirty="0">
                <a:ea typeface="ＭＳ Ｐゴシック" pitchFamily="34" charset="-128"/>
              </a:rPr>
              <a:t>Chaplaincy Assessment Categories - NCCN</a:t>
            </a:r>
          </a:p>
        </p:txBody>
      </p:sp>
      <p:sp>
        <p:nvSpPr>
          <p:cNvPr id="60419" name="Content Placeholder 2"/>
          <p:cNvSpPr>
            <a:spLocks noGrp="1"/>
          </p:cNvSpPr>
          <p:nvPr>
            <p:ph idx="1"/>
          </p:nvPr>
        </p:nvSpPr>
        <p:spPr>
          <a:xfrm>
            <a:off x="626533" y="1600200"/>
            <a:ext cx="8229600" cy="4755444"/>
          </a:xfrm>
        </p:spPr>
        <p:txBody>
          <a:bodyPr>
            <a:normAutofit fontScale="70000" lnSpcReduction="20000"/>
          </a:bodyPr>
          <a:lstStyle/>
          <a:p>
            <a:pPr indent="-274232">
              <a:lnSpc>
                <a:spcPct val="80000"/>
              </a:lnSpc>
              <a:spcBef>
                <a:spcPts val="648"/>
              </a:spcBef>
              <a:buClr>
                <a:srgbClr val="0070C0"/>
              </a:buClr>
              <a:buFont typeface="Arial" pitchFamily="34" charset="0"/>
              <a:buChar char="•"/>
            </a:pPr>
            <a:endParaRPr lang="en-US" dirty="0">
              <a:ea typeface="ＭＳ Ｐゴシック" pitchFamily="34" charset="-128"/>
            </a:endParaRPr>
          </a:p>
          <a:p>
            <a:pPr indent="-274232">
              <a:lnSpc>
                <a:spcPct val="80000"/>
              </a:lnSpc>
              <a:spcBef>
                <a:spcPts val="648"/>
              </a:spcBef>
              <a:buClr>
                <a:srgbClr val="0070C0"/>
              </a:buClr>
              <a:buFont typeface="Arial" pitchFamily="34" charset="0"/>
              <a:buChar char="•"/>
            </a:pPr>
            <a:r>
              <a:rPr lang="en-US" dirty="0">
                <a:ea typeface="ＭＳ Ｐゴシック" pitchFamily="34" charset="-128"/>
              </a:rPr>
              <a:t>Interpersonal conflict regarding spiritual/religious beliefs and practices. </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Concerns with lack of meaning/purpose.</a:t>
            </a:r>
          </a:p>
          <a:p>
            <a:pPr indent="-274232">
              <a:lnSpc>
                <a:spcPct val="80000"/>
              </a:lnSpc>
              <a:spcBef>
                <a:spcPts val="648"/>
              </a:spcBef>
              <a:buClr>
                <a:srgbClr val="0070C0"/>
              </a:buClr>
              <a:buFont typeface="Arial" pitchFamily="34" charset="0"/>
              <a:buChar char="•"/>
            </a:pPr>
            <a:r>
              <a:rPr lang="en-US" dirty="0">
                <a:ea typeface="ＭＳ Ｐゴシック" pitchFamily="34" charset="-128"/>
              </a:rPr>
              <a:t>Struggles with morality/values.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Doubts about beliefs.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Perception of being attacked by evil.</a:t>
            </a:r>
          </a:p>
          <a:p>
            <a:pPr indent="-274232">
              <a:lnSpc>
                <a:spcPct val="80000"/>
              </a:lnSpc>
              <a:spcBef>
                <a:spcPts val="648"/>
              </a:spcBef>
              <a:buClr>
                <a:srgbClr val="0070C0"/>
              </a:buClr>
              <a:buFont typeface="Arial" pitchFamily="34" charset="0"/>
              <a:buChar char="•"/>
            </a:pPr>
            <a:r>
              <a:rPr lang="en-US" dirty="0">
                <a:ea typeface="ＭＳ Ｐゴシック" pitchFamily="34" charset="-128"/>
              </a:rPr>
              <a:t>Dealing with issues of forgiveness.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Concerns about relationship with the sacred.</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Concerns about death/dying and/or afterlife.</a:t>
            </a:r>
          </a:p>
          <a:p>
            <a:pPr indent="-274232">
              <a:lnSpc>
                <a:spcPct val="80000"/>
              </a:lnSpc>
              <a:spcBef>
                <a:spcPts val="648"/>
              </a:spcBef>
              <a:buClr>
                <a:srgbClr val="0070C0"/>
              </a:buClr>
              <a:buFont typeface="Arial" pitchFamily="34" charset="0"/>
              <a:buChar char="•"/>
            </a:pPr>
            <a:r>
              <a:rPr lang="en-US" dirty="0">
                <a:ea typeface="ＭＳ Ｐゴシック" pitchFamily="34" charset="-128"/>
              </a:rPr>
              <a:t>Grief/loss.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Feelings of worthlessness of being a burden.</a:t>
            </a:r>
          </a:p>
          <a:p>
            <a:pPr indent="-274232">
              <a:lnSpc>
                <a:spcPct val="80000"/>
              </a:lnSpc>
              <a:spcBef>
                <a:spcPts val="648"/>
              </a:spcBef>
              <a:buClr>
                <a:srgbClr val="0070C0"/>
              </a:buClr>
              <a:buFont typeface="Arial" pitchFamily="34" charset="0"/>
              <a:buChar char="•"/>
            </a:pPr>
            <a:r>
              <a:rPr lang="en-US" dirty="0">
                <a:ea typeface="ＭＳ Ｐゴシック" pitchFamily="34" charset="-128"/>
              </a:rPr>
              <a:t>Loneliness.</a:t>
            </a:r>
          </a:p>
          <a:p>
            <a:pPr indent="-274232">
              <a:lnSpc>
                <a:spcPct val="80000"/>
              </a:lnSpc>
              <a:spcBef>
                <a:spcPts val="648"/>
              </a:spcBef>
              <a:buClr>
                <a:srgbClr val="0070C0"/>
              </a:buClr>
              <a:buFont typeface="Arial" pitchFamily="34" charset="0"/>
              <a:buChar char="•"/>
            </a:pPr>
            <a:r>
              <a:rPr lang="en-US" dirty="0">
                <a:ea typeface="ＭＳ Ｐゴシック" pitchFamily="34" charset="-128"/>
              </a:rPr>
              <a:t>Conflict between religious beliefs and recommended treatment. </a:t>
            </a:r>
          </a:p>
          <a:p>
            <a:pPr indent="-274232">
              <a:lnSpc>
                <a:spcPct val="80000"/>
              </a:lnSpc>
              <a:spcBef>
                <a:spcPts val="648"/>
              </a:spcBef>
              <a:buClr>
                <a:srgbClr val="0070C0"/>
              </a:buClr>
              <a:buFont typeface="Arial" pitchFamily="34" charset="0"/>
              <a:buChar char="•"/>
            </a:pPr>
            <a:r>
              <a:rPr lang="en-US" dirty="0">
                <a:ea typeface="ＭＳ Ｐゴシック" pitchFamily="34" charset="-128"/>
              </a:rPr>
              <a:t>Ritual needs.</a:t>
            </a:r>
          </a:p>
          <a:p>
            <a:pPr indent="-274232">
              <a:lnSpc>
                <a:spcPct val="80000"/>
              </a:lnSpc>
              <a:spcBef>
                <a:spcPts val="648"/>
              </a:spcBef>
              <a:buClr>
                <a:srgbClr val="0070C0"/>
              </a:buClr>
              <a:buFont typeface="Arial" pitchFamily="34" charset="0"/>
              <a:buChar char="•"/>
            </a:pPr>
            <a:endParaRPr lang="en-US" sz="1500" b="0" dirty="0">
              <a:ea typeface="ＭＳ Ｐゴシック" pitchFamily="34" charset="-128"/>
            </a:endParaRPr>
          </a:p>
          <a:p>
            <a:pPr marL="68668" indent="0">
              <a:lnSpc>
                <a:spcPct val="80000"/>
              </a:lnSpc>
              <a:spcBef>
                <a:spcPts val="648"/>
              </a:spcBef>
              <a:buClr>
                <a:srgbClr val="0070C0"/>
              </a:buClr>
              <a:buNone/>
            </a:pPr>
            <a:r>
              <a:rPr lang="en-US" sz="2000" b="0" dirty="0">
                <a:ea typeface="ＭＳ Ｐゴシック" pitchFamily="34" charset="-128"/>
              </a:rPr>
              <a:t>National Comprehensive Cancer Network Distress Management Guidelines, Version 2, 2022 </a:t>
            </a:r>
          </a:p>
          <a:p>
            <a:pPr marL="68668" indent="0">
              <a:lnSpc>
                <a:spcPct val="80000"/>
              </a:lnSpc>
              <a:spcBef>
                <a:spcPts val="648"/>
              </a:spcBef>
              <a:buClr>
                <a:srgbClr val="0070C0"/>
              </a:buClr>
              <a:buNone/>
            </a:pPr>
            <a:r>
              <a:rPr lang="en-US" sz="2000" b="0" i="1" u="sng" dirty="0">
                <a:hlinkClick r:id="rId3"/>
              </a:rPr>
              <a:t>https://www.nccn.org/professionals/physician_gls/default.aspx</a:t>
            </a:r>
            <a:r>
              <a:rPr lang="en-US" sz="2000" b="0" i="1" dirty="0"/>
              <a:t>. </a:t>
            </a:r>
            <a:r>
              <a:rPr lang="en-US" sz="2000" b="0" dirty="0"/>
              <a:t>Accessed March 19, 2022. </a:t>
            </a:r>
          </a:p>
          <a:p>
            <a:pPr indent="-274232">
              <a:lnSpc>
                <a:spcPct val="80000"/>
              </a:lnSpc>
              <a:spcBef>
                <a:spcPts val="648"/>
              </a:spcBef>
              <a:buClr>
                <a:srgbClr val="0070C0"/>
              </a:buClr>
              <a:buFont typeface="Arial" pitchFamily="34" charset="0"/>
              <a:buChar char="•"/>
            </a:pPr>
            <a:endParaRPr lang="en-US" sz="2000" b="0" dirty="0">
              <a:ea typeface="ＭＳ Ｐゴシック" pitchFamily="34" charset="-128"/>
            </a:endParaRPr>
          </a:p>
          <a:p>
            <a:pPr marL="0" indent="0">
              <a:buNone/>
            </a:pPr>
            <a:r>
              <a:rPr lang="en-US" sz="2000" b="0" dirty="0"/>
              <a:t>Handzo, G, Bowden, J, King, S. (2019) The Evolution of Spiritual Care in the Distress Management Guidelines, Journal of the National Comprehensive Cancer Network, October, 17(10), 1257-61. </a:t>
            </a:r>
          </a:p>
          <a:p>
            <a:r>
              <a:rPr lang="en-US" sz="1500" b="0" dirty="0"/>
              <a:t> </a:t>
            </a:r>
          </a:p>
          <a:p>
            <a:pPr>
              <a:buFontTx/>
              <a:buChar char="•"/>
            </a:pPr>
            <a:endParaRPr lang="en-US" dirty="0">
              <a:ea typeface="ＭＳ Ｐゴシック" pitchFamily="34" charset="-128"/>
            </a:endParaRPr>
          </a:p>
        </p:txBody>
      </p:sp>
    </p:spTree>
    <p:extLst>
      <p:ext uri="{BB962C8B-B14F-4D97-AF65-F5344CB8AC3E}">
        <p14:creationId xmlns:p14="http://schemas.microsoft.com/office/powerpoint/2010/main" val="16577552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5759A1-21B1-F1A9-C1B7-46D139C33F00}"/>
              </a:ext>
            </a:extLst>
          </p:cNvPr>
          <p:cNvSpPr>
            <a:spLocks noGrp="1"/>
          </p:cNvSpPr>
          <p:nvPr>
            <p:ph type="title"/>
          </p:nvPr>
        </p:nvSpPr>
        <p:spPr/>
        <p:txBody>
          <a:bodyPr/>
          <a:lstStyle/>
          <a:p>
            <a:r>
              <a:rPr lang="en-US" dirty="0"/>
              <a:t>Teaching the Team </a:t>
            </a:r>
          </a:p>
        </p:txBody>
      </p:sp>
      <p:sp>
        <p:nvSpPr>
          <p:cNvPr id="3" name="Content Placeholder 2">
            <a:extLst>
              <a:ext uri="{FF2B5EF4-FFF2-40B4-BE49-F238E27FC236}">
                <a16:creationId xmlns:a16="http://schemas.microsoft.com/office/drawing/2014/main" id="{F6C73FEF-F566-4237-CF8B-03D54E10E736}"/>
              </a:ext>
            </a:extLst>
          </p:cNvPr>
          <p:cNvSpPr>
            <a:spLocks noGrp="1"/>
          </p:cNvSpPr>
          <p:nvPr>
            <p:ph sz="half" idx="1"/>
          </p:nvPr>
        </p:nvSpPr>
        <p:spPr/>
        <p:txBody>
          <a:bodyPr/>
          <a:lstStyle/>
          <a:p>
            <a:r>
              <a:rPr lang="en-US" dirty="0"/>
              <a:t>Knowing the evidence</a:t>
            </a:r>
          </a:p>
          <a:p>
            <a:r>
              <a:rPr lang="en-US" dirty="0"/>
              <a:t>Journal of Healthcare Chaplaincy</a:t>
            </a:r>
          </a:p>
          <a:p>
            <a:r>
              <a:rPr lang="en-US" dirty="0" err="1"/>
              <a:t>GeriPal</a:t>
            </a:r>
            <a:endParaRPr lang="en-US" dirty="0"/>
          </a:p>
          <a:p>
            <a:r>
              <a:rPr lang="en-US" dirty="0"/>
              <a:t>Chaplaincy Innovation Lab</a:t>
            </a:r>
          </a:p>
          <a:p>
            <a:r>
              <a:rPr lang="en-US" dirty="0"/>
              <a:t>Transforming Chaplaincy</a:t>
            </a:r>
          </a:p>
          <a:p>
            <a:r>
              <a:rPr lang="en-US" dirty="0"/>
              <a:t>Palliative Care Literature </a:t>
            </a:r>
          </a:p>
          <a:p>
            <a:r>
              <a:rPr lang="en-US" dirty="0"/>
              <a:t>Journal of Pain and Symptom Management</a:t>
            </a:r>
          </a:p>
          <a:p>
            <a:endParaRPr lang="en-US" dirty="0"/>
          </a:p>
        </p:txBody>
      </p:sp>
    </p:spTree>
    <p:extLst>
      <p:ext uri="{BB962C8B-B14F-4D97-AF65-F5344CB8AC3E}">
        <p14:creationId xmlns:p14="http://schemas.microsoft.com/office/powerpoint/2010/main" val="1741406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A99EC0-B671-82F2-5270-A321C36CBA7C}"/>
              </a:ext>
            </a:extLst>
          </p:cNvPr>
          <p:cNvSpPr>
            <a:spLocks noGrp="1"/>
          </p:cNvSpPr>
          <p:nvPr>
            <p:ph type="title"/>
          </p:nvPr>
        </p:nvSpPr>
        <p:spPr/>
        <p:txBody>
          <a:bodyPr/>
          <a:lstStyle/>
          <a:p>
            <a:r>
              <a:rPr lang="en-US" dirty="0"/>
              <a:t>Why are We Doing This?</a:t>
            </a:r>
          </a:p>
        </p:txBody>
      </p:sp>
      <p:sp>
        <p:nvSpPr>
          <p:cNvPr id="3" name="Content Placeholder 2">
            <a:extLst>
              <a:ext uri="{FF2B5EF4-FFF2-40B4-BE49-F238E27FC236}">
                <a16:creationId xmlns:a16="http://schemas.microsoft.com/office/drawing/2014/main" id="{EA6ADC74-3C1C-604E-019A-E741411BA969}"/>
              </a:ext>
            </a:extLst>
          </p:cNvPr>
          <p:cNvSpPr>
            <a:spLocks noGrp="1"/>
          </p:cNvSpPr>
          <p:nvPr>
            <p:ph sz="half" idx="1"/>
          </p:nvPr>
        </p:nvSpPr>
        <p:spPr/>
        <p:txBody>
          <a:bodyPr>
            <a:normAutofit/>
          </a:bodyPr>
          <a:lstStyle/>
          <a:p>
            <a:pPr marL="0" indent="0">
              <a:buNone/>
            </a:pPr>
            <a:endParaRPr lang="en-US" dirty="0"/>
          </a:p>
          <a:p>
            <a:pPr marL="0" indent="0">
              <a:buNone/>
            </a:pPr>
            <a:endParaRPr lang="en-US" dirty="0"/>
          </a:p>
          <a:p>
            <a:r>
              <a:rPr lang="en-US" dirty="0"/>
              <a:t>See pieces of the puzzle of our clinical exercise </a:t>
            </a:r>
          </a:p>
          <a:p>
            <a:r>
              <a:rPr lang="en-US" dirty="0"/>
              <a:t>Unified picture of why and how we interact with clients </a:t>
            </a:r>
          </a:p>
          <a:p>
            <a:r>
              <a:rPr lang="en-US" dirty="0"/>
              <a:t>Referral, screening, assessment, interventions, documentation, interaction with the team</a:t>
            </a:r>
          </a:p>
          <a:p>
            <a:endParaRPr lang="en-US" dirty="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48911210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The End Game</a:t>
            </a:r>
          </a:p>
        </p:txBody>
      </p:sp>
      <p:sp>
        <p:nvSpPr>
          <p:cNvPr id="4" name="Content Placeholder 3"/>
          <p:cNvSpPr>
            <a:spLocks noGrp="1"/>
          </p:cNvSpPr>
          <p:nvPr>
            <p:ph sz="half" idx="1"/>
          </p:nvPr>
        </p:nvSpPr>
        <p:spPr/>
        <p:txBody>
          <a:bodyPr>
            <a:noAutofit/>
          </a:bodyPr>
          <a:lstStyle/>
          <a:p>
            <a:pPr>
              <a:buFont typeface="Arial"/>
              <a:buChar char="•"/>
            </a:pPr>
            <a:r>
              <a:rPr lang="en-US" dirty="0"/>
              <a:t>Understanding what spiritual care interventions contribute to positive health outcomes, reduction in the costs of care,  and reduction of suffering for patients and family members.</a:t>
            </a:r>
          </a:p>
          <a:p>
            <a:pPr>
              <a:buFont typeface="Arial"/>
              <a:buChar char="•"/>
            </a:pPr>
            <a:r>
              <a:rPr lang="en-US" dirty="0"/>
              <a:t>Education for all clinicians on spiritual care provision within their scope of practice.</a:t>
            </a:r>
          </a:p>
          <a:p>
            <a:pPr>
              <a:buFont typeface="Arial"/>
              <a:buChar char="•"/>
            </a:pPr>
            <a:r>
              <a:rPr lang="en-US" dirty="0"/>
              <a:t>Systems to provide best practice spiritual care most effectively and efficiently across the continuum of care.</a:t>
            </a:r>
          </a:p>
          <a:p>
            <a:pPr>
              <a:buFont typeface="Arial"/>
              <a:buChar char="•"/>
            </a:pPr>
            <a:r>
              <a:rPr lang="en-US" dirty="0"/>
              <a:t>Reimbursement for provision of best practice spiritual care</a:t>
            </a:r>
          </a:p>
        </p:txBody>
      </p:sp>
    </p:spTree>
    <p:extLst>
      <p:ext uri="{BB962C8B-B14F-4D97-AF65-F5344CB8AC3E}">
        <p14:creationId xmlns:p14="http://schemas.microsoft.com/office/powerpoint/2010/main" val="20857100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366BB-F424-7CD3-8E3C-7FC3F911D8DB}"/>
              </a:ext>
            </a:extLst>
          </p:cNvPr>
          <p:cNvSpPr>
            <a:spLocks noGrp="1"/>
          </p:cNvSpPr>
          <p:nvPr>
            <p:ph type="title"/>
          </p:nvPr>
        </p:nvSpPr>
        <p:spPr/>
        <p:txBody>
          <a:bodyPr/>
          <a:lstStyle/>
          <a:p>
            <a:r>
              <a:rPr lang="en-US" dirty="0"/>
              <a:t>Coming Attractions</a:t>
            </a:r>
          </a:p>
        </p:txBody>
      </p:sp>
      <p:sp>
        <p:nvSpPr>
          <p:cNvPr id="3" name="Content Placeholder 2">
            <a:extLst>
              <a:ext uri="{FF2B5EF4-FFF2-40B4-BE49-F238E27FC236}">
                <a16:creationId xmlns:a16="http://schemas.microsoft.com/office/drawing/2014/main" id="{09A8DEB0-B189-1D80-E14A-AD7665271875}"/>
              </a:ext>
            </a:extLst>
          </p:cNvPr>
          <p:cNvSpPr>
            <a:spLocks noGrp="1"/>
          </p:cNvSpPr>
          <p:nvPr>
            <p:ph sz="half" idx="1"/>
          </p:nvPr>
        </p:nvSpPr>
        <p:spPr/>
        <p:txBody>
          <a:bodyPr>
            <a:normAutofit fontScale="92500" lnSpcReduction="10000"/>
          </a:bodyPr>
          <a:lstStyle/>
          <a:p>
            <a:pPr marL="0" marR="0"/>
            <a:r>
              <a:rPr lang="en-US" sz="1800" b="1" dirty="0">
                <a:effectLst/>
                <a:latin typeface="Helvetica" pitchFamily="2" charset="0"/>
                <a:ea typeface="Times New Roman" panose="02020603050405020304" pitchFamily="18" charset="0"/>
              </a:rPr>
              <a:t>April 28-30- Caring for the Human Spirit Virtual Conference</a:t>
            </a:r>
            <a:endParaRPr lang="en-US" sz="1800" dirty="0">
              <a:effectLst/>
              <a:latin typeface="Times New Roman" panose="02020603050405020304" pitchFamily="18" charset="0"/>
              <a:ea typeface="Times New Roman" panose="02020603050405020304" pitchFamily="18" charset="0"/>
            </a:endParaRPr>
          </a:p>
          <a:p>
            <a:pPr marL="0" marR="0"/>
            <a:endParaRPr lang="en-US" sz="1800" dirty="0">
              <a:effectLst/>
              <a:latin typeface="Times New Roman" panose="02020603050405020304" pitchFamily="18" charset="0"/>
              <a:ea typeface="Times New Roman" panose="02020603050405020304" pitchFamily="18" charset="0"/>
            </a:endParaRPr>
          </a:p>
          <a:p>
            <a:pPr marL="0" marR="0"/>
            <a:r>
              <a:rPr lang="en-US" sz="1800" b="1" dirty="0">
                <a:effectLst/>
                <a:latin typeface="Helvetica" pitchFamily="2" charset="0"/>
                <a:ea typeface="Times New Roman" panose="02020603050405020304" pitchFamily="18" charset="0"/>
              </a:rPr>
              <a:t>May 21- Noon ET  Spiritual Assessment- The Unique Role of the Chaplain </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Presenter- Chaplain Burl Cole, </a:t>
            </a:r>
            <a:r>
              <a:rPr lang="en-US" sz="1800" dirty="0" err="1">
                <a:effectLst/>
                <a:latin typeface="Helvetica" pitchFamily="2" charset="0"/>
                <a:ea typeface="Times New Roman" panose="02020603050405020304" pitchFamily="18" charset="0"/>
              </a:rPr>
              <a:t>D.Min</a:t>
            </a:r>
            <a:r>
              <a:rPr lang="en-US" sz="1800" dirty="0">
                <a:effectLst/>
                <a:latin typeface="Helvetica" pitchFamily="2" charset="0"/>
                <a:ea typeface="Times New Roman" panose="02020603050405020304" pitchFamily="18" charset="0"/>
              </a:rPr>
              <a:t> APBCC</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Spiritual assessment might be the most essential and unique function of the      	professional health 	care chaplain.  Chaplain Cole recently led a test site </a:t>
            </a:r>
            <a:endParaRPr lang="en-US" sz="1800" dirty="0">
              <a:latin typeface="Helvetica" pitchFamily="2" charset="0"/>
              <a:ea typeface="Times New Roman" panose="02020603050405020304" pitchFamily="18" charset="0"/>
            </a:endParaRPr>
          </a:p>
          <a:p>
            <a:pPr marL="0" marR="0" indent="0">
              <a:buNone/>
            </a:pPr>
            <a:r>
              <a:rPr lang="en-US" sz="1800" dirty="0">
                <a:latin typeface="Helvetica" pitchFamily="2" charset="0"/>
                <a:ea typeface="Times New Roman" panose="02020603050405020304" pitchFamily="18" charset="0"/>
              </a:rPr>
              <a:t>        </a:t>
            </a:r>
            <a:r>
              <a:rPr lang="en-US" sz="1800" dirty="0">
                <a:effectLst/>
                <a:latin typeface="Helvetica" pitchFamily="2" charset="0"/>
                <a:ea typeface="Times New Roman" panose="02020603050405020304" pitchFamily="18" charset="0"/>
              </a:rPr>
              <a:t>for the validation study of the PC-7 assessment tool. He is a CPE educator    and Outpatien</a:t>
            </a:r>
            <a:r>
              <a:rPr lang="en-US" sz="1800" dirty="0">
                <a:latin typeface="Helvetica" pitchFamily="2" charset="0"/>
                <a:ea typeface="Times New Roman" panose="02020603050405020304" pitchFamily="18" charset="0"/>
              </a:rPr>
              <a:t>t </a:t>
            </a:r>
            <a:r>
              <a:rPr lang="en-US" sz="1800" dirty="0">
                <a:effectLst/>
                <a:latin typeface="Helvetica" pitchFamily="2" charset="0"/>
                <a:ea typeface="Times New Roman" panose="02020603050405020304" pitchFamily="18" charset="0"/>
              </a:rPr>
              <a:t>Pastoral Care Staff Educator at OSF HealthCare Ministry Services. </a:t>
            </a:r>
            <a:endParaRPr lang="en-US" sz="1800" dirty="0">
              <a:effectLst/>
              <a:latin typeface="Times New Roman" panose="02020603050405020304" pitchFamily="18" charset="0"/>
              <a:ea typeface="Times New Roman" panose="02020603050405020304" pitchFamily="18" charset="0"/>
            </a:endParaRPr>
          </a:p>
          <a:p>
            <a:pPr marL="0" marR="0" indent="0">
              <a:buNone/>
            </a:pPr>
            <a:r>
              <a:rPr lang="en-US" sz="1800" b="1" dirty="0">
                <a:effectLst/>
                <a:latin typeface="Helvetica" pitchFamily="2"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r>
              <a:rPr lang="en-US" sz="1800" b="1" dirty="0">
                <a:effectLst/>
                <a:latin typeface="Helvetica" pitchFamily="2" charset="0"/>
                <a:ea typeface="Times New Roman" panose="02020603050405020304" pitchFamily="18" charset="0"/>
              </a:rPr>
              <a:t>June 18, Noon  ET Documentation- How Chaplains Communicate with Staff.</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Presenter- Chaplain Charles Parker, APBCC, </a:t>
            </a:r>
            <a:r>
              <a:rPr lang="en-US" sz="1800" dirty="0" err="1">
                <a:effectLst/>
                <a:latin typeface="Helvetica" pitchFamily="2" charset="0"/>
                <a:ea typeface="Times New Roman" panose="02020603050405020304" pitchFamily="18" charset="0"/>
              </a:rPr>
              <a:t>Ed.D</a:t>
            </a:r>
            <a:r>
              <a:rPr lang="en-US" sz="1800" dirty="0">
                <a:effectLst/>
                <a:latin typeface="Helvetica" pitchFamily="2" charset="0"/>
                <a:ea typeface="Times New Roman" panose="02020603050405020304" pitchFamily="18" charset="0"/>
              </a:rPr>
              <a:t>,</a:t>
            </a:r>
            <a:endParaRPr lang="en-US" sz="1800" dirty="0">
              <a:effectLst/>
              <a:latin typeface="Times New Roman" panose="02020603050405020304" pitchFamily="18" charset="0"/>
              <a:ea typeface="Times New Roman" panose="02020603050405020304" pitchFamily="18" charset="0"/>
            </a:endParaRPr>
          </a:p>
          <a:p>
            <a:pPr marL="0" marR="0"/>
            <a:r>
              <a:rPr lang="en-US" sz="1800" dirty="0">
                <a:effectLst/>
                <a:latin typeface="Helvetica" pitchFamily="2" charset="0"/>
                <a:ea typeface="Times New Roman" panose="02020603050405020304" pitchFamily="18" charset="0"/>
              </a:rPr>
              <a:t>Very often chaplains assess patients well but do not communicate this information clearly to the members of their team in a way that advances patient care. </a:t>
            </a:r>
            <a:endParaRPr lang="en-US" sz="1800" dirty="0">
              <a:effectLst/>
              <a:latin typeface="Times New Roman" panose="02020603050405020304" pitchFamily="18" charset="0"/>
              <a:ea typeface="Times New Roman" panose="02020603050405020304" pitchFamily="18" charset="0"/>
            </a:endParaRPr>
          </a:p>
          <a:p>
            <a:endParaRPr lang="en-US" dirty="0"/>
          </a:p>
        </p:txBody>
      </p:sp>
    </p:spTree>
    <p:extLst>
      <p:ext uri="{BB962C8B-B14F-4D97-AF65-F5344CB8AC3E}">
        <p14:creationId xmlns:p14="http://schemas.microsoft.com/office/powerpoint/2010/main" val="74612448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1" y="1339822"/>
            <a:ext cx="9031111" cy="4210608"/>
          </a:xfrm>
        </p:spPr>
        <p:txBody>
          <a:bodyPr/>
          <a:lstStyle/>
          <a:p>
            <a:endParaRPr lang="en-US" dirty="0"/>
          </a:p>
          <a:p>
            <a:endParaRPr lang="en-US" dirty="0"/>
          </a:p>
          <a:p>
            <a:endParaRPr lang="en-US" dirty="0"/>
          </a:p>
          <a:p>
            <a:endParaRPr lang="en-US" dirty="0"/>
          </a:p>
          <a:p>
            <a:pPr algn="ctr"/>
            <a:r>
              <a:rPr lang="en-US" sz="4000" dirty="0"/>
              <a:t>Thank You</a:t>
            </a:r>
          </a:p>
          <a:p>
            <a:pPr algn="ctr"/>
            <a:r>
              <a:rPr lang="en-US" sz="4000" dirty="0" err="1"/>
              <a:t>ghandzo@healthcarechaplaincy.org</a:t>
            </a:r>
            <a:endParaRPr lang="en-US" sz="4000" dirty="0"/>
          </a:p>
        </p:txBody>
      </p:sp>
    </p:spTree>
    <p:extLst>
      <p:ext uri="{BB962C8B-B14F-4D97-AF65-F5344CB8AC3E}">
        <p14:creationId xmlns:p14="http://schemas.microsoft.com/office/powerpoint/2010/main" val="10161114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FEEB3B-8525-B7B4-81C2-B347B7496148}"/>
              </a:ext>
            </a:extLst>
          </p:cNvPr>
          <p:cNvSpPr>
            <a:spLocks noGrp="1"/>
          </p:cNvSpPr>
          <p:nvPr>
            <p:ph type="title"/>
          </p:nvPr>
        </p:nvSpPr>
        <p:spPr/>
        <p:txBody>
          <a:bodyPr>
            <a:normAutofit/>
          </a:bodyPr>
          <a:lstStyle/>
          <a:p>
            <a:r>
              <a:rPr lang="en-US" dirty="0"/>
              <a:t>Overview</a:t>
            </a:r>
          </a:p>
        </p:txBody>
      </p:sp>
      <p:sp>
        <p:nvSpPr>
          <p:cNvPr id="3" name="Content Placeholder 2">
            <a:extLst>
              <a:ext uri="{FF2B5EF4-FFF2-40B4-BE49-F238E27FC236}">
                <a16:creationId xmlns:a16="http://schemas.microsoft.com/office/drawing/2014/main" id="{9B7F1E4D-38EA-671C-AEBA-4EFFC0359CE1}"/>
              </a:ext>
            </a:extLst>
          </p:cNvPr>
          <p:cNvSpPr>
            <a:spLocks noGrp="1"/>
          </p:cNvSpPr>
          <p:nvPr>
            <p:ph sz="half" idx="1"/>
          </p:nvPr>
        </p:nvSpPr>
        <p:spPr/>
        <p:txBody>
          <a:bodyPr/>
          <a:lstStyle/>
          <a:p>
            <a:endParaRPr lang="en-US" dirty="0"/>
          </a:p>
          <a:p>
            <a:r>
              <a:rPr lang="en-US" dirty="0"/>
              <a:t>Assumes dedication to whole person care</a:t>
            </a:r>
          </a:p>
          <a:p>
            <a:r>
              <a:rPr lang="en-US" dirty="0"/>
              <a:t>Cicely Saunders- physical, emotional, social, spiritual</a:t>
            </a:r>
          </a:p>
          <a:p>
            <a:r>
              <a:rPr lang="en-US" dirty="0"/>
              <a:t>All equally important </a:t>
            </a:r>
          </a:p>
          <a:p>
            <a:r>
              <a:rPr lang="en-US" dirty="0"/>
              <a:t>There is a specialist for each</a:t>
            </a:r>
          </a:p>
          <a:p>
            <a:r>
              <a:rPr lang="en-US" dirty="0"/>
              <a:t>Chaplains are the spiritual care specialists</a:t>
            </a:r>
          </a:p>
          <a:p>
            <a:r>
              <a:rPr lang="en-US" dirty="0"/>
              <a:t>Anchored in palliative care- NCP guidelines (aka serious Illness)</a:t>
            </a:r>
          </a:p>
          <a:p>
            <a:endParaRPr lang="en-US" dirty="0"/>
          </a:p>
          <a:p>
            <a:endParaRPr lang="en-US" dirty="0"/>
          </a:p>
        </p:txBody>
      </p:sp>
    </p:spTree>
    <p:extLst>
      <p:ext uri="{BB962C8B-B14F-4D97-AF65-F5344CB8AC3E}">
        <p14:creationId xmlns:p14="http://schemas.microsoft.com/office/powerpoint/2010/main" val="2684147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F9FE5C-ACFB-4131-C2F2-0956B7A90148}"/>
              </a:ext>
            </a:extLst>
          </p:cNvPr>
          <p:cNvSpPr>
            <a:spLocks noGrp="1"/>
          </p:cNvSpPr>
          <p:nvPr>
            <p:ph type="title"/>
          </p:nvPr>
        </p:nvSpPr>
        <p:spPr/>
        <p:txBody>
          <a:bodyPr/>
          <a:lstStyle/>
          <a:p>
            <a:r>
              <a:rPr lang="en-US" dirty="0"/>
              <a:t>What is the Process?</a:t>
            </a:r>
          </a:p>
        </p:txBody>
      </p:sp>
      <p:sp>
        <p:nvSpPr>
          <p:cNvPr id="3" name="Content Placeholder 2">
            <a:extLst>
              <a:ext uri="{FF2B5EF4-FFF2-40B4-BE49-F238E27FC236}">
                <a16:creationId xmlns:a16="http://schemas.microsoft.com/office/drawing/2014/main" id="{95CE1EB8-5A14-B31B-3BEA-CC08E07D605F}"/>
              </a:ext>
            </a:extLst>
          </p:cNvPr>
          <p:cNvSpPr>
            <a:spLocks noGrp="1"/>
          </p:cNvSpPr>
          <p:nvPr>
            <p:ph sz="half" idx="1"/>
          </p:nvPr>
        </p:nvSpPr>
        <p:spPr/>
        <p:txBody>
          <a:bodyPr>
            <a:normAutofit lnSpcReduction="10000"/>
          </a:bodyPr>
          <a:lstStyle/>
          <a:p>
            <a:r>
              <a:rPr lang="en-US" dirty="0"/>
              <a:t>Referrals- triggers-need vs. desire</a:t>
            </a:r>
          </a:p>
          <a:p>
            <a:r>
              <a:rPr lang="en-US" dirty="0"/>
              <a:t>Screening- spiritual distress</a:t>
            </a:r>
          </a:p>
          <a:p>
            <a:r>
              <a:rPr lang="en-US" dirty="0"/>
              <a:t>History- FICA</a:t>
            </a:r>
          </a:p>
          <a:p>
            <a:r>
              <a:rPr lang="en-US" dirty="0"/>
              <a:t>Assessment</a:t>
            </a:r>
          </a:p>
          <a:p>
            <a:r>
              <a:rPr lang="en-US" dirty="0"/>
              <a:t>Documented Plan- taxonomy</a:t>
            </a:r>
          </a:p>
          <a:p>
            <a:r>
              <a:rPr lang="en-US" dirty="0"/>
              <a:t>Re-evaluating</a:t>
            </a:r>
          </a:p>
          <a:p>
            <a:r>
              <a:rPr lang="en-US" dirty="0"/>
              <a:t>Communicating with team- integrating into overall plan</a:t>
            </a:r>
          </a:p>
          <a:p>
            <a:r>
              <a:rPr lang="en-US" dirty="0"/>
              <a:t>Quality improvement- HCPCS codes</a:t>
            </a:r>
          </a:p>
          <a:p>
            <a:r>
              <a:rPr lang="en-US" sz="1300" b="0" i="0" u="none" strike="noStrike" dirty="0">
                <a:solidFill>
                  <a:srgbClr val="222222"/>
                </a:solidFill>
                <a:effectLst/>
                <a:latin typeface="+mj-lt"/>
              </a:rPr>
              <a:t>Massey, K., Barnes, M. J., </a:t>
            </a:r>
            <a:r>
              <a:rPr lang="en-US" sz="1300" b="0" i="0" u="none" strike="noStrike" dirty="0" err="1">
                <a:solidFill>
                  <a:srgbClr val="222222"/>
                </a:solidFill>
                <a:effectLst/>
                <a:latin typeface="+mj-lt"/>
              </a:rPr>
              <a:t>Villines</a:t>
            </a:r>
            <a:r>
              <a:rPr lang="en-US" sz="1300" b="0" i="0" u="none" strike="noStrike" dirty="0">
                <a:solidFill>
                  <a:srgbClr val="222222"/>
                </a:solidFill>
                <a:effectLst/>
                <a:latin typeface="+mj-lt"/>
              </a:rPr>
              <a:t>, D., Goldstein, J. D., Pierson, A. L. H., Scherer, C., ... &amp; </a:t>
            </a:r>
            <a:r>
              <a:rPr lang="en-US" sz="1300" b="0" i="0" u="none" strike="noStrike" dirty="0" err="1">
                <a:solidFill>
                  <a:srgbClr val="222222"/>
                </a:solidFill>
                <a:effectLst/>
                <a:latin typeface="+mj-lt"/>
              </a:rPr>
              <a:t>Summerfelt</a:t>
            </a:r>
            <a:r>
              <a:rPr lang="en-US" sz="1300" b="0" i="0" u="none" strike="noStrike" dirty="0">
                <a:solidFill>
                  <a:srgbClr val="222222"/>
                </a:solidFill>
                <a:effectLst/>
                <a:latin typeface="+mj-lt"/>
              </a:rPr>
              <a:t>, W. T. (2015). What do I do? Developing a taxonomy of chaplaincy activities and interventions for spiritual care in intensive care unit palliative care. </a:t>
            </a:r>
            <a:r>
              <a:rPr lang="en-US" sz="1300" b="0" i="1" u="none" strike="noStrike" dirty="0">
                <a:solidFill>
                  <a:srgbClr val="222222"/>
                </a:solidFill>
                <a:effectLst/>
                <a:latin typeface="+mj-lt"/>
              </a:rPr>
              <a:t>BMC palliative care</a:t>
            </a:r>
            <a:r>
              <a:rPr lang="en-US" sz="1300" b="0" i="0" u="none" strike="noStrike" dirty="0">
                <a:solidFill>
                  <a:srgbClr val="222222"/>
                </a:solidFill>
                <a:effectLst/>
                <a:latin typeface="+mj-lt"/>
              </a:rPr>
              <a:t>, </a:t>
            </a:r>
            <a:r>
              <a:rPr lang="en-US" sz="1300" b="0" i="1" u="none" strike="noStrike" dirty="0">
                <a:solidFill>
                  <a:srgbClr val="222222"/>
                </a:solidFill>
                <a:effectLst/>
                <a:latin typeface="+mj-lt"/>
              </a:rPr>
              <a:t>14</a:t>
            </a:r>
            <a:r>
              <a:rPr lang="en-US" sz="1300" b="0" i="0" u="none" strike="noStrike" dirty="0">
                <a:solidFill>
                  <a:srgbClr val="222222"/>
                </a:solidFill>
                <a:effectLst/>
                <a:latin typeface="+mj-lt"/>
              </a:rPr>
              <a:t>, 1-8.</a:t>
            </a:r>
            <a:endParaRPr lang="en-US" sz="1300" dirty="0">
              <a:latin typeface="+mj-lt"/>
            </a:endParaRPr>
          </a:p>
          <a:p>
            <a:endParaRPr lang="en-US" dirty="0"/>
          </a:p>
        </p:txBody>
      </p:sp>
    </p:spTree>
    <p:extLst>
      <p:ext uri="{BB962C8B-B14F-4D97-AF65-F5344CB8AC3E}">
        <p14:creationId xmlns:p14="http://schemas.microsoft.com/office/powerpoint/2010/main" val="21504200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Oval 21"/>
          <p:cNvSpPr/>
          <p:nvPr/>
        </p:nvSpPr>
        <p:spPr>
          <a:xfrm>
            <a:off x="304800" y="304800"/>
            <a:ext cx="8839200" cy="6248400"/>
          </a:xfrm>
          <a:prstGeom prst="ellipse">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defRPr/>
            </a:pPr>
            <a:r>
              <a:rPr lang="en-US" dirty="0"/>
              <a:t>International Palliative Care Network  Lecture Series 2013</a:t>
            </a:r>
          </a:p>
        </p:txBody>
      </p:sp>
      <p:sp>
        <p:nvSpPr>
          <p:cNvPr id="20" name="Oval 19"/>
          <p:cNvSpPr/>
          <p:nvPr/>
        </p:nvSpPr>
        <p:spPr>
          <a:xfrm>
            <a:off x="838200" y="990600"/>
            <a:ext cx="7734300" cy="5121349"/>
          </a:xfrm>
          <a:prstGeom prst="ellipse">
            <a:avLst/>
          </a:prstGeom>
          <a:solidFill>
            <a:schemeClr val="tx1">
              <a:lumMod val="50000"/>
              <a:lumOff val="50000"/>
            </a:schemeClr>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bwMode="auto">
          <a:xfrm>
            <a:off x="4122873" y="1666711"/>
            <a:ext cx="3649528" cy="3529584"/>
          </a:xfrm>
          <a:prstGeom prst="ellipse">
            <a:avLst/>
          </a:prstGeom>
          <a:solidFill>
            <a:srgbClr val="0044CC">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6" name="Oval 5"/>
          <p:cNvSpPr/>
          <p:nvPr/>
        </p:nvSpPr>
        <p:spPr bwMode="auto">
          <a:xfrm>
            <a:off x="5486400" y="4419600"/>
            <a:ext cx="1905000" cy="1524000"/>
          </a:xfrm>
          <a:prstGeom prst="ellipse">
            <a:avLst/>
          </a:prstGeom>
          <a:solidFill>
            <a:schemeClr val="bg1">
              <a:alpha val="5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16" name="Oval 15"/>
          <p:cNvSpPr/>
          <p:nvPr/>
        </p:nvSpPr>
        <p:spPr bwMode="auto">
          <a:xfrm>
            <a:off x="1600200" y="1828800"/>
            <a:ext cx="3648456" cy="3525084"/>
          </a:xfrm>
          <a:prstGeom prst="ellipse">
            <a:avLst/>
          </a:prstGeom>
          <a:solidFill>
            <a:srgbClr val="FF00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19" name="Oval 18"/>
          <p:cNvSpPr/>
          <p:nvPr/>
        </p:nvSpPr>
        <p:spPr bwMode="auto">
          <a:xfrm>
            <a:off x="4343400" y="2362200"/>
            <a:ext cx="3276600" cy="2824763"/>
          </a:xfrm>
          <a:prstGeom prst="ellipse">
            <a:avLst/>
          </a:prstGeom>
          <a:solidFill>
            <a:srgbClr val="FFFF00">
              <a:alpha val="50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Arial" charset="0"/>
              <a:ea typeface="ＭＳ Ｐゴシック" charset="-128"/>
            </a:endParaRPr>
          </a:p>
        </p:txBody>
      </p:sp>
      <p:sp>
        <p:nvSpPr>
          <p:cNvPr id="9" name="TextBox 8"/>
          <p:cNvSpPr txBox="1"/>
          <p:nvPr/>
        </p:nvSpPr>
        <p:spPr>
          <a:xfrm>
            <a:off x="4572000" y="1828800"/>
            <a:ext cx="3080611" cy="584775"/>
          </a:xfrm>
          <a:prstGeom prst="rect">
            <a:avLst/>
          </a:prstGeom>
          <a:noFill/>
        </p:spPr>
        <p:txBody>
          <a:bodyPr wrap="square" rtlCol="0">
            <a:spAutoFit/>
          </a:bodyPr>
          <a:lstStyle/>
          <a:p>
            <a:pPr algn="ctr"/>
            <a:r>
              <a:rPr lang="en-US" sz="3200" dirty="0"/>
              <a:t>Spiritual Care</a:t>
            </a:r>
          </a:p>
        </p:txBody>
      </p:sp>
      <p:sp>
        <p:nvSpPr>
          <p:cNvPr id="10" name="TextBox 9"/>
          <p:cNvSpPr txBox="1"/>
          <p:nvPr/>
        </p:nvSpPr>
        <p:spPr>
          <a:xfrm>
            <a:off x="5237136" y="3196465"/>
            <a:ext cx="2306664" cy="1077218"/>
          </a:xfrm>
          <a:prstGeom prst="rect">
            <a:avLst/>
          </a:prstGeom>
          <a:noFill/>
        </p:spPr>
        <p:txBody>
          <a:bodyPr wrap="square" rtlCol="0">
            <a:spAutoFit/>
          </a:bodyPr>
          <a:lstStyle/>
          <a:p>
            <a:pPr algn="ctr"/>
            <a:r>
              <a:rPr lang="en-US" sz="3200" dirty="0"/>
              <a:t>Chaplaincy  </a:t>
            </a:r>
          </a:p>
          <a:p>
            <a:pPr algn="ctr"/>
            <a:r>
              <a:rPr lang="en-US" sz="3200" dirty="0"/>
              <a:t>Care</a:t>
            </a:r>
          </a:p>
        </p:txBody>
      </p:sp>
      <p:sp>
        <p:nvSpPr>
          <p:cNvPr id="17" name="TextBox 16"/>
          <p:cNvSpPr txBox="1"/>
          <p:nvPr/>
        </p:nvSpPr>
        <p:spPr>
          <a:xfrm>
            <a:off x="2209800" y="2132288"/>
            <a:ext cx="2114077" cy="1077218"/>
          </a:xfrm>
          <a:prstGeom prst="rect">
            <a:avLst/>
          </a:prstGeom>
          <a:noFill/>
        </p:spPr>
        <p:txBody>
          <a:bodyPr wrap="square" rtlCol="0">
            <a:spAutoFit/>
          </a:bodyPr>
          <a:lstStyle/>
          <a:p>
            <a:pPr algn="ctr"/>
            <a:r>
              <a:rPr lang="en-US" sz="3200" dirty="0"/>
              <a:t>Emotional Care</a:t>
            </a:r>
          </a:p>
        </p:txBody>
      </p:sp>
      <p:sp>
        <p:nvSpPr>
          <p:cNvPr id="11" name="TextBox 10"/>
          <p:cNvSpPr txBox="1"/>
          <p:nvPr/>
        </p:nvSpPr>
        <p:spPr>
          <a:xfrm>
            <a:off x="5105400" y="4876800"/>
            <a:ext cx="2667000" cy="1077218"/>
          </a:xfrm>
          <a:prstGeom prst="rect">
            <a:avLst/>
          </a:prstGeom>
          <a:noFill/>
        </p:spPr>
        <p:txBody>
          <a:bodyPr wrap="square" rtlCol="0">
            <a:spAutoFit/>
          </a:bodyPr>
          <a:lstStyle/>
          <a:p>
            <a:pPr algn="ctr"/>
            <a:r>
              <a:rPr lang="en-US" sz="3200" dirty="0"/>
              <a:t>Pastoral </a:t>
            </a:r>
          </a:p>
          <a:p>
            <a:pPr algn="ctr"/>
            <a:r>
              <a:rPr lang="en-US" sz="3200" dirty="0"/>
              <a:t>Care</a:t>
            </a:r>
          </a:p>
        </p:txBody>
      </p:sp>
      <p:sp>
        <p:nvSpPr>
          <p:cNvPr id="15" name="TextBox 14"/>
          <p:cNvSpPr txBox="1"/>
          <p:nvPr/>
        </p:nvSpPr>
        <p:spPr>
          <a:xfrm>
            <a:off x="2590800" y="1066800"/>
            <a:ext cx="3886200" cy="769441"/>
          </a:xfrm>
          <a:prstGeom prst="rect">
            <a:avLst/>
          </a:prstGeom>
          <a:noFill/>
        </p:spPr>
        <p:txBody>
          <a:bodyPr wrap="square" rtlCol="0">
            <a:spAutoFit/>
          </a:bodyPr>
          <a:lstStyle/>
          <a:p>
            <a:pPr algn="ctr"/>
            <a:r>
              <a:rPr lang="en-US" sz="4400" dirty="0"/>
              <a:t>Health Care</a:t>
            </a:r>
          </a:p>
        </p:txBody>
      </p:sp>
      <p:sp>
        <p:nvSpPr>
          <p:cNvPr id="23" name="TextBox 22"/>
          <p:cNvSpPr txBox="1"/>
          <p:nvPr/>
        </p:nvSpPr>
        <p:spPr>
          <a:xfrm>
            <a:off x="2895600" y="228600"/>
            <a:ext cx="3149600" cy="769441"/>
          </a:xfrm>
          <a:prstGeom prst="rect">
            <a:avLst/>
          </a:prstGeom>
          <a:noFill/>
        </p:spPr>
        <p:txBody>
          <a:bodyPr wrap="square" rtlCol="0">
            <a:spAutoFit/>
          </a:bodyPr>
          <a:lstStyle/>
          <a:p>
            <a:pPr algn="ctr"/>
            <a:r>
              <a:rPr lang="en-US" sz="4400" dirty="0"/>
              <a:t>Community</a:t>
            </a:r>
          </a:p>
        </p:txBody>
      </p:sp>
    </p:spTree>
    <p:extLst>
      <p:ext uri="{BB962C8B-B14F-4D97-AF65-F5344CB8AC3E}">
        <p14:creationId xmlns:p14="http://schemas.microsoft.com/office/powerpoint/2010/main" val="5030078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National Consensus Conference: The Model </a:t>
            </a:r>
          </a:p>
        </p:txBody>
      </p:sp>
      <p:sp>
        <p:nvSpPr>
          <p:cNvPr id="3" name="Content Placeholder 2"/>
          <p:cNvSpPr>
            <a:spLocks noGrp="1"/>
          </p:cNvSpPr>
          <p:nvPr>
            <p:ph sz="half" idx="1"/>
          </p:nvPr>
        </p:nvSpPr>
        <p:spPr>
          <a:xfrm>
            <a:off x="350268" y="1641235"/>
            <a:ext cx="8443463" cy="4210608"/>
          </a:xfrm>
        </p:spPr>
        <p:txBody>
          <a:bodyPr>
            <a:normAutofit lnSpcReduction="10000"/>
          </a:bodyPr>
          <a:lstStyle/>
          <a:p>
            <a:pPr>
              <a:buFont typeface="Arial"/>
              <a:buChar char="•"/>
            </a:pPr>
            <a:endParaRPr lang="en-US" sz="2800" dirty="0"/>
          </a:p>
          <a:p>
            <a:pPr>
              <a:buFont typeface="Arial"/>
              <a:buChar char="•"/>
            </a:pPr>
            <a:r>
              <a:rPr lang="en-US" sz="2800" dirty="0"/>
              <a:t>Generalist/Specialist Model</a:t>
            </a:r>
          </a:p>
          <a:p>
            <a:pPr>
              <a:buFont typeface="Arial"/>
              <a:buChar char="•"/>
            </a:pPr>
            <a:r>
              <a:rPr lang="en-US" sz="2800" dirty="0"/>
              <a:t>Spiritual care is everyone’s job</a:t>
            </a:r>
          </a:p>
          <a:p>
            <a:pPr>
              <a:buFont typeface="Arial"/>
              <a:buChar char="•"/>
            </a:pPr>
            <a:r>
              <a:rPr lang="en-US" sz="2800" dirty="0"/>
              <a:t>Chaplains are the spiritual care lead</a:t>
            </a:r>
          </a:p>
          <a:p>
            <a:pPr>
              <a:buFont typeface="Arial"/>
              <a:buChar char="•"/>
            </a:pPr>
            <a:r>
              <a:rPr lang="en-US" sz="2800" dirty="0"/>
              <a:t>Referral practice focused on spiritual distress</a:t>
            </a:r>
          </a:p>
          <a:p>
            <a:pPr>
              <a:buFont typeface="Arial"/>
              <a:buChar char="•"/>
            </a:pPr>
            <a:r>
              <a:rPr lang="en-US" sz="2800" dirty="0"/>
              <a:t>Screening, History, Assessment, Diagnosis, Plan</a:t>
            </a:r>
          </a:p>
          <a:p>
            <a:pPr marL="0" indent="0">
              <a:buNone/>
            </a:pPr>
            <a:r>
              <a:rPr lang="en-US" sz="1500" b="0" dirty="0" err="1">
                <a:latin typeface="+mn-lt"/>
              </a:rPr>
              <a:t>Puchalski</a:t>
            </a:r>
            <a:r>
              <a:rPr lang="en-US" sz="1500" b="0" dirty="0">
                <a:latin typeface="+mn-lt"/>
              </a:rPr>
              <a:t>, C., Ferrell, B., Virani, R., Otis-Green, S., Baird, P., Bull, J., ... &amp; </a:t>
            </a:r>
            <a:r>
              <a:rPr lang="en-US" sz="1500" b="0" dirty="0" err="1">
                <a:latin typeface="+mn-lt"/>
              </a:rPr>
              <a:t>Sulmasy</a:t>
            </a:r>
            <a:r>
              <a:rPr lang="en-US" sz="1500" b="0" dirty="0">
                <a:latin typeface="+mn-lt"/>
              </a:rPr>
              <a:t>, D. (2009). Improving the quality of spiritual care as a dimension of palliative care: the report of the Consensus Conference. </a:t>
            </a:r>
            <a:r>
              <a:rPr lang="en-US" sz="1500" b="0" i="1" dirty="0">
                <a:latin typeface="+mn-lt"/>
              </a:rPr>
              <a:t>Journal of palliative medicine</a:t>
            </a:r>
            <a:r>
              <a:rPr lang="en-US" sz="1500" b="0" dirty="0">
                <a:latin typeface="+mn-lt"/>
              </a:rPr>
              <a:t>, </a:t>
            </a:r>
            <a:r>
              <a:rPr lang="en-US" sz="1500" b="0" i="1" dirty="0">
                <a:latin typeface="+mn-lt"/>
              </a:rPr>
              <a:t>12</a:t>
            </a:r>
            <a:r>
              <a:rPr lang="en-US" sz="1500" b="0" dirty="0">
                <a:latin typeface="+mn-lt"/>
              </a:rPr>
              <a:t>(10), 885-904.</a:t>
            </a:r>
            <a:endParaRPr lang="en-US" sz="1500" dirty="0">
              <a:effectLst>
                <a:outerShdw blurRad="38100" dist="38100" dir="2700000" algn="tl">
                  <a:srgbClr val="DDDDDD"/>
                </a:outerShdw>
              </a:effectLst>
              <a:latin typeface="+mn-lt"/>
              <a:cs typeface="Times New Roman" charset="0"/>
            </a:endParaRPr>
          </a:p>
          <a:p>
            <a:pPr marL="0" indent="0">
              <a:buNone/>
            </a:pPr>
            <a:endParaRPr lang="en-US" sz="1500" dirty="0"/>
          </a:p>
          <a:p>
            <a:endParaRPr lang="en-US" sz="1500" dirty="0"/>
          </a:p>
          <a:p>
            <a:endParaRPr lang="en-US" dirty="0"/>
          </a:p>
        </p:txBody>
      </p:sp>
    </p:spTree>
    <p:extLst>
      <p:ext uri="{BB962C8B-B14F-4D97-AF65-F5344CB8AC3E}">
        <p14:creationId xmlns:p14="http://schemas.microsoft.com/office/powerpoint/2010/main" val="6844447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03219A-772F-8242-B46B-997894B1110B}"/>
              </a:ext>
            </a:extLst>
          </p:cNvPr>
          <p:cNvSpPr>
            <a:spLocks noGrp="1"/>
          </p:cNvSpPr>
          <p:nvPr>
            <p:ph type="title"/>
          </p:nvPr>
        </p:nvSpPr>
        <p:spPr/>
        <p:txBody>
          <a:bodyPr/>
          <a:lstStyle/>
          <a:p>
            <a:r>
              <a:rPr lang="en-US" dirty="0"/>
              <a:t>Who is the Chaplain?</a:t>
            </a:r>
          </a:p>
        </p:txBody>
      </p:sp>
      <p:sp>
        <p:nvSpPr>
          <p:cNvPr id="3" name="Content Placeholder 2">
            <a:extLst>
              <a:ext uri="{FF2B5EF4-FFF2-40B4-BE49-F238E27FC236}">
                <a16:creationId xmlns:a16="http://schemas.microsoft.com/office/drawing/2014/main" id="{C9C6CC8D-7910-9941-B6EE-5F31B019B028}"/>
              </a:ext>
            </a:extLst>
          </p:cNvPr>
          <p:cNvSpPr>
            <a:spLocks noGrp="1"/>
          </p:cNvSpPr>
          <p:nvPr>
            <p:ph sz="half" idx="1"/>
          </p:nvPr>
        </p:nvSpPr>
        <p:spPr/>
        <p:txBody>
          <a:bodyPr>
            <a:normAutofit lnSpcReduction="10000"/>
          </a:bodyPr>
          <a:lstStyle/>
          <a:p>
            <a:endParaRPr lang="en-US" dirty="0"/>
          </a:p>
          <a:p>
            <a:pPr marL="0" indent="0">
              <a:buNone/>
            </a:pPr>
            <a:r>
              <a:rPr lang="en-US" dirty="0"/>
              <a:t>The chaplain is the spiritual care specialist on the health care team. They support patients, families, their caregivers and staff to draw on their spiritual, religious, emotional, and cultural resources, as well as their personal values to cope with their experiences in the health care context. They are unique and essential members of the interdisciplinary team with the goal of providing person-centered care. </a:t>
            </a:r>
          </a:p>
          <a:p>
            <a:pPr marL="0" indent="0">
              <a:buNone/>
            </a:pPr>
            <a:endParaRPr lang="en-US" dirty="0"/>
          </a:p>
          <a:p>
            <a:pPr marL="0" marR="0" indent="0">
              <a:spcBef>
                <a:spcPts val="0"/>
              </a:spcBef>
              <a:spcAft>
                <a:spcPts val="0"/>
              </a:spcAft>
              <a:buNone/>
            </a:pPr>
            <a:r>
              <a:rPr lang="en-US" sz="1200" b="0" dirty="0">
                <a:solidFill>
                  <a:srgbClr val="000000"/>
                </a:solidFill>
                <a:effectLst/>
                <a:latin typeface="Times New Roman" panose="02020603050405020304" pitchFamily="18" charset="0"/>
                <a:ea typeface="Times New Roman" panose="02020603050405020304" pitchFamily="18" charset="0"/>
              </a:rPr>
              <a:t>Handzo G, </a:t>
            </a:r>
            <a:r>
              <a:rPr lang="en-US" sz="1200" b="0" dirty="0" err="1">
                <a:solidFill>
                  <a:srgbClr val="000000"/>
                </a:solidFill>
                <a:effectLst/>
                <a:latin typeface="Times New Roman" panose="02020603050405020304" pitchFamily="18" charset="0"/>
                <a:ea typeface="Times New Roman" panose="02020603050405020304" pitchFamily="18" charset="0"/>
              </a:rPr>
              <a:t>Buhuro</a:t>
            </a:r>
            <a:r>
              <a:rPr lang="en-US" sz="1200" b="0" dirty="0">
                <a:solidFill>
                  <a:srgbClr val="000000"/>
                </a:solidFill>
                <a:effectLst/>
                <a:latin typeface="Times New Roman" panose="02020603050405020304" pitchFamily="18" charset="0"/>
                <a:ea typeface="Times New Roman" panose="02020603050405020304" pitchFamily="18" charset="0"/>
              </a:rPr>
              <a:t> D, Kidd R, Saks N. </a:t>
            </a:r>
            <a:r>
              <a:rPr lang="en-US" sz="1200" b="0" dirty="0" err="1">
                <a:solidFill>
                  <a:srgbClr val="000000"/>
                </a:solidFill>
                <a:effectLst/>
                <a:latin typeface="Times New Roman" panose="02020603050405020304" pitchFamily="18" charset="0"/>
                <a:ea typeface="Times New Roman" panose="02020603050405020304" pitchFamily="18" charset="0"/>
              </a:rPr>
              <a:t>Ferrell,B</a:t>
            </a:r>
            <a:r>
              <a:rPr lang="en-US" sz="1200" b="0" dirty="0">
                <a:solidFill>
                  <a:srgbClr val="000000"/>
                </a:solidFill>
                <a:effectLst/>
                <a:latin typeface="Times New Roman" panose="02020603050405020304" pitchFamily="18" charset="0"/>
                <a:ea typeface="Times New Roman" panose="02020603050405020304" pitchFamily="18" charset="0"/>
              </a:rPr>
              <a:t>. (June 2023) A Statement on the Role and Qualifications of Health Care Chaplains for Research and Quality, J Pain Symptom Mange, 65(6), E745-E755 https://</a:t>
            </a:r>
            <a:r>
              <a:rPr lang="en-US" sz="1200" b="0" dirty="0" err="1">
                <a:solidFill>
                  <a:srgbClr val="000000"/>
                </a:solidFill>
                <a:effectLst/>
                <a:latin typeface="Times New Roman" panose="02020603050405020304" pitchFamily="18" charset="0"/>
                <a:ea typeface="Times New Roman" panose="02020603050405020304" pitchFamily="18" charset="0"/>
              </a:rPr>
              <a:t>doi.org</a:t>
            </a:r>
            <a:r>
              <a:rPr lang="en-US" sz="1200" b="0" dirty="0">
                <a:solidFill>
                  <a:srgbClr val="000000"/>
                </a:solidFill>
                <a:effectLst/>
                <a:latin typeface="Times New Roman" panose="02020603050405020304" pitchFamily="18" charset="0"/>
                <a:ea typeface="Times New Roman" panose="02020603050405020304" pitchFamily="18" charset="0"/>
              </a:rPr>
              <a:t>/10.1016/j.jpainsymman.2023.01.026. </a:t>
            </a:r>
            <a:endParaRPr lang="en-US" sz="1200" b="0" dirty="0">
              <a:effectLst/>
              <a:latin typeface="Times New Roman" panose="02020603050405020304" pitchFamily="18" charset="0"/>
              <a:ea typeface="Times New Roman" panose="02020603050405020304" pitchFamily="18" charset="0"/>
            </a:endParaRPr>
          </a:p>
          <a:p>
            <a:pPr marL="0" marR="0" indent="0">
              <a:spcBef>
                <a:spcPts val="0"/>
              </a:spcBef>
              <a:spcAft>
                <a:spcPts val="0"/>
              </a:spcAft>
              <a:buNone/>
            </a:pPr>
            <a:r>
              <a:rPr lang="en-US" sz="1200" b="0" dirty="0">
                <a:effectLst/>
                <a:latin typeface="Times New Roman" panose="02020603050405020304" pitchFamily="18" charset="0"/>
                <a:ea typeface="Times New Roman" panose="02020603050405020304" pitchFamily="18" charset="0"/>
              </a:rPr>
              <a:t> </a:t>
            </a:r>
          </a:p>
          <a:p>
            <a:pPr marL="0" indent="0">
              <a:buNone/>
            </a:pPr>
            <a:endParaRPr lang="en-US" dirty="0"/>
          </a:p>
          <a:p>
            <a:endParaRPr lang="en-US" dirty="0"/>
          </a:p>
        </p:txBody>
      </p:sp>
    </p:spTree>
    <p:extLst>
      <p:ext uri="{BB962C8B-B14F-4D97-AF65-F5344CB8AC3E}">
        <p14:creationId xmlns:p14="http://schemas.microsoft.com/office/powerpoint/2010/main" val="14856080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DDCE4B-2835-0854-1AA9-F50AE05CA572}"/>
              </a:ext>
            </a:extLst>
          </p:cNvPr>
          <p:cNvSpPr>
            <a:spLocks noGrp="1"/>
          </p:cNvSpPr>
          <p:nvPr>
            <p:ph type="title"/>
          </p:nvPr>
        </p:nvSpPr>
        <p:spPr/>
        <p:txBody>
          <a:bodyPr/>
          <a:lstStyle/>
          <a:p>
            <a:r>
              <a:rPr lang="en-US" dirty="0"/>
              <a:t>Why Spiritual Distress?</a:t>
            </a:r>
          </a:p>
        </p:txBody>
      </p:sp>
      <p:sp>
        <p:nvSpPr>
          <p:cNvPr id="3" name="Content Placeholder 2">
            <a:extLst>
              <a:ext uri="{FF2B5EF4-FFF2-40B4-BE49-F238E27FC236}">
                <a16:creationId xmlns:a16="http://schemas.microsoft.com/office/drawing/2014/main" id="{DCCC031D-4701-49B7-2866-C874D6631CB1}"/>
              </a:ext>
            </a:extLst>
          </p:cNvPr>
          <p:cNvSpPr>
            <a:spLocks noGrp="1"/>
          </p:cNvSpPr>
          <p:nvPr>
            <p:ph sz="half" idx="1"/>
          </p:nvPr>
        </p:nvSpPr>
        <p:spPr/>
        <p:txBody>
          <a:bodyPr>
            <a:normAutofit/>
          </a:bodyPr>
          <a:lstStyle/>
          <a:p>
            <a:r>
              <a:rPr lang="en-US" dirty="0"/>
              <a:t>AKA spiritual struggle, spiritual pain </a:t>
            </a:r>
          </a:p>
          <a:p>
            <a:r>
              <a:rPr lang="en-US" dirty="0"/>
              <a:t>Now demonstrated to be common</a:t>
            </a:r>
          </a:p>
          <a:p>
            <a:r>
              <a:rPr lang="en-US" dirty="0"/>
              <a:t>Large body of literature. 50-65% in cancer patients. </a:t>
            </a:r>
          </a:p>
          <a:p>
            <a:r>
              <a:rPr lang="en-US" dirty="0">
                <a:solidFill>
                  <a:srgbClr val="131413"/>
                </a:solidFill>
                <a:effectLst/>
                <a:latin typeface="Helvetica" pitchFamily="2" charset="0"/>
              </a:rPr>
              <a:t>This type of distress has been associated with physical and emotional pain and poorer quality of life in longitudinal as well as cross-sectional studies among cancer patients and those with other conditions </a:t>
            </a:r>
          </a:p>
          <a:p>
            <a:r>
              <a:rPr lang="en-US" dirty="0"/>
              <a:t>Spiritual distress impacts medical outcomes and patient satisfaction</a:t>
            </a:r>
          </a:p>
        </p:txBody>
      </p:sp>
    </p:spTree>
    <p:extLst>
      <p:ext uri="{BB962C8B-B14F-4D97-AF65-F5344CB8AC3E}">
        <p14:creationId xmlns:p14="http://schemas.microsoft.com/office/powerpoint/2010/main" val="31532838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DA3617-E363-5A45-BF77-9206F138D7AF}"/>
              </a:ext>
            </a:extLst>
          </p:cNvPr>
          <p:cNvSpPr>
            <a:spLocks noGrp="1"/>
          </p:cNvSpPr>
          <p:nvPr>
            <p:ph type="title"/>
          </p:nvPr>
        </p:nvSpPr>
        <p:spPr/>
        <p:txBody>
          <a:bodyPr/>
          <a:lstStyle/>
          <a:p>
            <a:r>
              <a:rPr lang="en-US" dirty="0"/>
              <a:t>Spiritual Distress</a:t>
            </a:r>
          </a:p>
        </p:txBody>
      </p:sp>
      <p:sp>
        <p:nvSpPr>
          <p:cNvPr id="3" name="Content Placeholder 2">
            <a:extLst>
              <a:ext uri="{FF2B5EF4-FFF2-40B4-BE49-F238E27FC236}">
                <a16:creationId xmlns:a16="http://schemas.microsoft.com/office/drawing/2014/main" id="{129D9C7E-8686-5244-B743-6712E473073C}"/>
              </a:ext>
            </a:extLst>
          </p:cNvPr>
          <p:cNvSpPr>
            <a:spLocks noGrp="1"/>
          </p:cNvSpPr>
          <p:nvPr>
            <p:ph sz="half" idx="1"/>
          </p:nvPr>
        </p:nvSpPr>
        <p:spPr>
          <a:xfrm>
            <a:off x="169958" y="1825243"/>
            <a:ext cx="8443463" cy="4210608"/>
          </a:xfrm>
        </p:spPr>
        <p:txBody>
          <a:bodyPr/>
          <a:lstStyle/>
          <a:p>
            <a:pPr marL="0" indent="0">
              <a:buNone/>
            </a:pPr>
            <a:r>
              <a:rPr lang="en-US" dirty="0"/>
              <a:t>	Some r/s struggle was reported by 66%, moderate to 	high struggle for at least one item was reported by 	20% of the patients. In bivariate analyses, r/s struggle 	was associated with greater symptom burden, 	greater dignity-related problems and poorer quality of 	life; in multivariable analyses, dignity-related 	problems remained a predictor of total r/s struggle.</a:t>
            </a:r>
          </a:p>
          <a:p>
            <a:endParaRPr lang="en-US" sz="1200" b="0" dirty="0"/>
          </a:p>
          <a:p>
            <a:pPr marL="0" indent="0">
              <a:buNone/>
            </a:pPr>
            <a:r>
              <a:rPr lang="en-US" sz="1400" b="0" dirty="0"/>
              <a:t>Damen, A., Exline, J., Pargament, K., Yao, Y., </a:t>
            </a:r>
            <a:r>
              <a:rPr lang="en-US" sz="1400" b="0" dirty="0" err="1"/>
              <a:t>Chochinov</a:t>
            </a:r>
            <a:r>
              <a:rPr lang="en-US" sz="1400" b="0" dirty="0"/>
              <a:t>, H., Emanuel, L., Handzo G, Wilke D &amp; Fitchett, G. (2021). Prevalence, predictors and correlates of religious and spiritual struggles in palliative cancer patients. Journal of Pain and Symptom Management </a:t>
            </a:r>
          </a:p>
          <a:p>
            <a:endParaRPr lang="en-US" sz="1200" b="0" dirty="0"/>
          </a:p>
        </p:txBody>
      </p:sp>
    </p:spTree>
    <p:extLst>
      <p:ext uri="{BB962C8B-B14F-4D97-AF65-F5344CB8AC3E}">
        <p14:creationId xmlns:p14="http://schemas.microsoft.com/office/powerpoint/2010/main" val="627359828"/>
      </p:ext>
    </p:extLst>
  </p:cSld>
  <p:clrMapOvr>
    <a:masterClrMapping/>
  </p:clrMapOvr>
</p:sld>
</file>

<file path=ppt/theme/theme1.xml><?xml version="1.0" encoding="utf-8"?>
<a:theme xmlns:a="http://schemas.openxmlformats.org/drawingml/2006/main" name="Office Theme">
  <a:themeElements>
    <a:clrScheme name="Custom 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83302</TotalTime>
  <Words>1767</Words>
  <Application>Microsoft Macintosh PowerPoint</Application>
  <PresentationFormat>On-screen Show (4:3)</PresentationFormat>
  <Paragraphs>192</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ＭＳ Ｐゴシック</vt:lpstr>
      <vt:lpstr>Arial</vt:lpstr>
      <vt:lpstr>Calibri</vt:lpstr>
      <vt:lpstr>Constantia</vt:lpstr>
      <vt:lpstr>Helvetica</vt:lpstr>
      <vt:lpstr>Lucida Grande</vt:lpstr>
      <vt:lpstr>Merriweather</vt:lpstr>
      <vt:lpstr>Times New Roman</vt:lpstr>
      <vt:lpstr>Wingdings</vt:lpstr>
      <vt:lpstr>Office Theme</vt:lpstr>
      <vt:lpstr>  Spiritual Screening-What is it and How to Implement it    </vt:lpstr>
      <vt:lpstr>Why are We Doing This?</vt:lpstr>
      <vt:lpstr>Overview</vt:lpstr>
      <vt:lpstr>What is the Process?</vt:lpstr>
      <vt:lpstr>PowerPoint Presentation</vt:lpstr>
      <vt:lpstr>National Consensus Conference: The Model </vt:lpstr>
      <vt:lpstr>Who is the Chaplain?</vt:lpstr>
      <vt:lpstr>Why Spiritual Distress?</vt:lpstr>
      <vt:lpstr>Spiritual Distress</vt:lpstr>
      <vt:lpstr>Spiritual Distress</vt:lpstr>
      <vt:lpstr>Protocols With Triggers</vt:lpstr>
      <vt:lpstr>Regulation</vt:lpstr>
      <vt:lpstr>What is Screening?</vt:lpstr>
      <vt:lpstr>Sensitivity vs Specificity</vt:lpstr>
      <vt:lpstr>Spiritual Screening Options</vt:lpstr>
      <vt:lpstr>Spiritual Screening Question-Rush Protocol</vt:lpstr>
      <vt:lpstr>Testing Screeners </vt:lpstr>
      <vt:lpstr>Chaplaincy Assessment Categories - NCCN</vt:lpstr>
      <vt:lpstr>Teaching the Team </vt:lpstr>
      <vt:lpstr>The End Game</vt:lpstr>
      <vt:lpstr>Coming Attractions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Neon Noodles</dc:creator>
  <cp:lastModifiedBy>Beth Handzo</cp:lastModifiedBy>
  <cp:revision>479</cp:revision>
  <cp:lastPrinted>2022-04-08T14:12:13Z</cp:lastPrinted>
  <dcterms:created xsi:type="dcterms:W3CDTF">2014-02-17T19:57:41Z</dcterms:created>
  <dcterms:modified xsi:type="dcterms:W3CDTF">2025-03-19T00:05:04Z</dcterms:modified>
</cp:coreProperties>
</file>