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handoutMasterIdLst>
    <p:handoutMasterId r:id="rId34"/>
  </p:handoutMasterIdLst>
  <p:sldIdLst>
    <p:sldId id="256" r:id="rId2"/>
    <p:sldId id="572" r:id="rId3"/>
    <p:sldId id="410" r:id="rId4"/>
    <p:sldId id="579" r:id="rId5"/>
    <p:sldId id="580" r:id="rId6"/>
    <p:sldId id="573" r:id="rId7"/>
    <p:sldId id="574" r:id="rId8"/>
    <p:sldId id="430" r:id="rId9"/>
    <p:sldId id="268" r:id="rId10"/>
    <p:sldId id="581" r:id="rId11"/>
    <p:sldId id="582" r:id="rId12"/>
    <p:sldId id="418" r:id="rId13"/>
    <p:sldId id="583" r:id="rId14"/>
    <p:sldId id="584" r:id="rId15"/>
    <p:sldId id="585" r:id="rId16"/>
    <p:sldId id="586" r:id="rId17"/>
    <p:sldId id="562" r:id="rId18"/>
    <p:sldId id="587" r:id="rId19"/>
    <p:sldId id="588" r:id="rId20"/>
    <p:sldId id="589" r:id="rId21"/>
    <p:sldId id="590" r:id="rId22"/>
    <p:sldId id="591" r:id="rId23"/>
    <p:sldId id="592" r:id="rId24"/>
    <p:sldId id="593" r:id="rId25"/>
    <p:sldId id="597" r:id="rId26"/>
    <p:sldId id="594" r:id="rId27"/>
    <p:sldId id="595" r:id="rId28"/>
    <p:sldId id="596" r:id="rId29"/>
    <p:sldId id="318" r:id="rId30"/>
    <p:sldId id="598" r:id="rId31"/>
    <p:sldId id="286"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74C8"/>
    <a:srgbClr val="16428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51"/>
    <p:restoredTop sz="99785" autoAdjust="0"/>
  </p:normalViewPr>
  <p:slideViewPr>
    <p:cSldViewPr snapToGrid="0" snapToObjects="1">
      <p:cViewPr varScale="1">
        <p:scale>
          <a:sx n="117" d="100"/>
          <a:sy n="117" d="100"/>
        </p:scale>
        <p:origin x="992" y="36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07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20025F-6D83-5F43-8EA7-7E5743E653D6}" type="doc">
      <dgm:prSet loTypeId="urn:microsoft.com/office/officeart/2005/8/layout/radial6" loCatId="" qsTypeId="urn:microsoft.com/office/officeart/2005/8/quickstyle/simple4" qsCatId="simple" csTypeId="urn:microsoft.com/office/officeart/2005/8/colors/accent1_2" csCatId="accent1" phldr="1"/>
      <dgm:spPr/>
      <dgm:t>
        <a:bodyPr/>
        <a:lstStyle/>
        <a:p>
          <a:endParaRPr lang="en-US"/>
        </a:p>
      </dgm:t>
    </dgm:pt>
    <dgm:pt modelId="{DCB98A62-5D0A-F24F-A52B-9785673A070E}">
      <dgm:prSet phldrT="[Text]"/>
      <dgm:spPr/>
      <dgm:t>
        <a:bodyPr/>
        <a:lstStyle/>
        <a:p>
          <a:r>
            <a:rPr lang="en-US" dirty="0"/>
            <a:t>Chart</a:t>
          </a:r>
        </a:p>
      </dgm:t>
    </dgm:pt>
    <dgm:pt modelId="{9F6F2166-78C9-EF40-964B-DF32C3442003}" type="parTrans" cxnId="{E5370460-CC93-E14A-BA56-BC761FB19EF8}">
      <dgm:prSet/>
      <dgm:spPr/>
      <dgm:t>
        <a:bodyPr/>
        <a:lstStyle/>
        <a:p>
          <a:endParaRPr lang="en-US"/>
        </a:p>
      </dgm:t>
    </dgm:pt>
    <dgm:pt modelId="{020143C3-C7D2-444D-90E3-6AD936B3E227}" type="sibTrans" cxnId="{E5370460-CC93-E14A-BA56-BC761FB19EF8}">
      <dgm:prSet/>
      <dgm:spPr/>
      <dgm:t>
        <a:bodyPr/>
        <a:lstStyle/>
        <a:p>
          <a:endParaRPr lang="en-US"/>
        </a:p>
      </dgm:t>
    </dgm:pt>
    <dgm:pt modelId="{289193C6-BCCD-774D-8A46-8049DC22F9FC}">
      <dgm:prSet phldrT="[Text]"/>
      <dgm:spPr/>
      <dgm:t>
        <a:bodyPr/>
        <a:lstStyle/>
        <a:p>
          <a:r>
            <a:rPr lang="en-US" dirty="0"/>
            <a:t>Spiritual Assessment</a:t>
          </a:r>
        </a:p>
      </dgm:t>
    </dgm:pt>
    <dgm:pt modelId="{24B2A021-D135-5F4B-8A0D-5065D47DFBC4}" type="parTrans" cxnId="{BC52927A-8E03-2E43-8821-8A4DD150E6A3}">
      <dgm:prSet/>
      <dgm:spPr/>
      <dgm:t>
        <a:bodyPr/>
        <a:lstStyle/>
        <a:p>
          <a:endParaRPr lang="en-US"/>
        </a:p>
      </dgm:t>
    </dgm:pt>
    <dgm:pt modelId="{467D0028-EF3B-9546-A3E5-666AAA445E95}" type="sibTrans" cxnId="{BC52927A-8E03-2E43-8821-8A4DD150E6A3}">
      <dgm:prSet/>
      <dgm:spPr/>
      <dgm:t>
        <a:bodyPr/>
        <a:lstStyle/>
        <a:p>
          <a:endParaRPr lang="en-US"/>
        </a:p>
      </dgm:t>
    </dgm:pt>
    <dgm:pt modelId="{E3698FF4-878F-9F47-BA58-CC44E138452F}">
      <dgm:prSet phldrT="[Text]"/>
      <dgm:spPr/>
      <dgm:t>
        <a:bodyPr/>
        <a:lstStyle/>
        <a:p>
          <a:r>
            <a:rPr lang="en-US" dirty="0"/>
            <a:t>Reflection</a:t>
          </a:r>
        </a:p>
      </dgm:t>
    </dgm:pt>
    <dgm:pt modelId="{1EEB029E-C6FD-404F-A8F3-A231041C72D9}" type="parTrans" cxnId="{ED54BC17-EDD6-8148-B431-411B700DC1AE}">
      <dgm:prSet/>
      <dgm:spPr/>
      <dgm:t>
        <a:bodyPr/>
        <a:lstStyle/>
        <a:p>
          <a:endParaRPr lang="en-US"/>
        </a:p>
      </dgm:t>
    </dgm:pt>
    <dgm:pt modelId="{1D741CB5-C21D-0740-8D95-8723AB1DA126}" type="sibTrans" cxnId="{ED54BC17-EDD6-8148-B431-411B700DC1AE}">
      <dgm:prSet/>
      <dgm:spPr/>
      <dgm:t>
        <a:bodyPr/>
        <a:lstStyle/>
        <a:p>
          <a:endParaRPr lang="en-US"/>
        </a:p>
      </dgm:t>
    </dgm:pt>
    <dgm:pt modelId="{725B1FFD-4E71-D046-A9A6-44FE06E42BAF}">
      <dgm:prSet phldrT="[Text]"/>
      <dgm:spPr/>
      <dgm:t>
        <a:bodyPr/>
        <a:lstStyle/>
        <a:p>
          <a:r>
            <a:rPr lang="en-US" dirty="0"/>
            <a:t>Method (DAROP, SOAP, </a:t>
          </a:r>
          <a:r>
            <a:rPr lang="en-US" dirty="0" err="1"/>
            <a:t>etc</a:t>
          </a:r>
          <a:r>
            <a:rPr lang="en-US" dirty="0"/>
            <a:t>)</a:t>
          </a:r>
        </a:p>
      </dgm:t>
    </dgm:pt>
    <dgm:pt modelId="{97EDE0AC-4E16-2544-B7C9-7C8E825A3957}" type="parTrans" cxnId="{D7963DBA-EADD-934F-A030-9B0FCD289C37}">
      <dgm:prSet/>
      <dgm:spPr/>
      <dgm:t>
        <a:bodyPr/>
        <a:lstStyle/>
        <a:p>
          <a:endParaRPr lang="en-US"/>
        </a:p>
      </dgm:t>
    </dgm:pt>
    <dgm:pt modelId="{CF908826-CDFD-154B-B80A-CC55B79567EA}" type="sibTrans" cxnId="{D7963DBA-EADD-934F-A030-9B0FCD289C37}">
      <dgm:prSet/>
      <dgm:spPr/>
      <dgm:t>
        <a:bodyPr/>
        <a:lstStyle/>
        <a:p>
          <a:endParaRPr lang="en-US"/>
        </a:p>
      </dgm:t>
    </dgm:pt>
    <dgm:pt modelId="{76ECF1C0-3C47-6B4B-A5B8-39C3D036A958}">
      <dgm:prSet phldrT="[Text]"/>
      <dgm:spPr/>
      <dgm:t>
        <a:bodyPr/>
        <a:lstStyle/>
        <a:p>
          <a:r>
            <a:rPr lang="en-US" dirty="0"/>
            <a:t>Chaplaincy Taxonomy</a:t>
          </a:r>
        </a:p>
      </dgm:t>
    </dgm:pt>
    <dgm:pt modelId="{3C8F119B-B568-8C49-B14E-3E8A6B4F126E}" type="parTrans" cxnId="{3C230539-C8B4-A649-A90B-C6B03C572DD7}">
      <dgm:prSet/>
      <dgm:spPr/>
      <dgm:t>
        <a:bodyPr/>
        <a:lstStyle/>
        <a:p>
          <a:endParaRPr lang="en-US"/>
        </a:p>
      </dgm:t>
    </dgm:pt>
    <dgm:pt modelId="{2F76E9C0-E7F4-B548-BB93-96EC2B811D54}" type="sibTrans" cxnId="{3C230539-C8B4-A649-A90B-C6B03C572DD7}">
      <dgm:prSet/>
      <dgm:spPr/>
      <dgm:t>
        <a:bodyPr/>
        <a:lstStyle/>
        <a:p>
          <a:endParaRPr lang="en-US"/>
        </a:p>
      </dgm:t>
    </dgm:pt>
    <dgm:pt modelId="{C8AE7D5C-FF7E-4B45-B522-B34B50480287}">
      <dgm:prSet phldrT="[Text]"/>
      <dgm:spPr/>
      <dgm:t>
        <a:bodyPr/>
        <a:lstStyle/>
        <a:p>
          <a:r>
            <a:rPr lang="en-US" dirty="0"/>
            <a:t>Spiritual Care Plan</a:t>
          </a:r>
        </a:p>
      </dgm:t>
    </dgm:pt>
    <dgm:pt modelId="{FEB5DE6F-DFFB-4343-9E4D-F449A04E3A60}" type="parTrans" cxnId="{8551A352-EE52-4D4A-B656-4FA5BC4D89F8}">
      <dgm:prSet/>
      <dgm:spPr/>
    </dgm:pt>
    <dgm:pt modelId="{1C6A6B24-7F7C-F94B-85C6-5F1B39CBC1A2}" type="sibTrans" cxnId="{8551A352-EE52-4D4A-B656-4FA5BC4D89F8}">
      <dgm:prSet/>
      <dgm:spPr/>
    </dgm:pt>
    <dgm:pt modelId="{33EFB5BE-76CA-114B-B82F-A206C9A8FA59}" type="pres">
      <dgm:prSet presAssocID="{B820025F-6D83-5F43-8EA7-7E5743E653D6}" presName="Name0" presStyleCnt="0">
        <dgm:presLayoutVars>
          <dgm:chMax val="1"/>
          <dgm:dir/>
          <dgm:animLvl val="ctr"/>
          <dgm:resizeHandles val="exact"/>
        </dgm:presLayoutVars>
      </dgm:prSet>
      <dgm:spPr/>
    </dgm:pt>
    <dgm:pt modelId="{6D280466-C467-754D-B8DB-A9071DFE84D6}" type="pres">
      <dgm:prSet presAssocID="{DCB98A62-5D0A-F24F-A52B-9785673A070E}" presName="centerShape" presStyleLbl="node0" presStyleIdx="0" presStyleCnt="1"/>
      <dgm:spPr/>
    </dgm:pt>
    <dgm:pt modelId="{3AC14448-B332-704E-B2F4-E8D0F114FF9F}" type="pres">
      <dgm:prSet presAssocID="{289193C6-BCCD-774D-8A46-8049DC22F9FC}" presName="node" presStyleLbl="node1" presStyleIdx="0" presStyleCnt="5">
        <dgm:presLayoutVars>
          <dgm:bulletEnabled val="1"/>
        </dgm:presLayoutVars>
      </dgm:prSet>
      <dgm:spPr/>
    </dgm:pt>
    <dgm:pt modelId="{0F66C55F-B036-6B4D-8D26-0146DAD71DDA}" type="pres">
      <dgm:prSet presAssocID="{289193C6-BCCD-774D-8A46-8049DC22F9FC}" presName="dummy" presStyleCnt="0"/>
      <dgm:spPr/>
    </dgm:pt>
    <dgm:pt modelId="{7B379499-5422-C54E-AFD9-2D3DDBF07AC7}" type="pres">
      <dgm:prSet presAssocID="{467D0028-EF3B-9546-A3E5-666AAA445E95}" presName="sibTrans" presStyleLbl="sibTrans2D1" presStyleIdx="0" presStyleCnt="5"/>
      <dgm:spPr/>
    </dgm:pt>
    <dgm:pt modelId="{1277DB35-63D0-4C43-889E-E320A44EBC64}" type="pres">
      <dgm:prSet presAssocID="{E3698FF4-878F-9F47-BA58-CC44E138452F}" presName="node" presStyleLbl="node1" presStyleIdx="1" presStyleCnt="5">
        <dgm:presLayoutVars>
          <dgm:bulletEnabled val="1"/>
        </dgm:presLayoutVars>
      </dgm:prSet>
      <dgm:spPr/>
    </dgm:pt>
    <dgm:pt modelId="{6405B4F3-1216-8C4B-A9A9-AA0225DBE749}" type="pres">
      <dgm:prSet presAssocID="{E3698FF4-878F-9F47-BA58-CC44E138452F}" presName="dummy" presStyleCnt="0"/>
      <dgm:spPr/>
    </dgm:pt>
    <dgm:pt modelId="{C46B35D6-0D54-DF42-B215-EE1E411CF5EC}" type="pres">
      <dgm:prSet presAssocID="{1D741CB5-C21D-0740-8D95-8723AB1DA126}" presName="sibTrans" presStyleLbl="sibTrans2D1" presStyleIdx="1" presStyleCnt="5"/>
      <dgm:spPr/>
    </dgm:pt>
    <dgm:pt modelId="{C7961609-2F61-E84E-9C63-8CA3D528FDA3}" type="pres">
      <dgm:prSet presAssocID="{725B1FFD-4E71-D046-A9A6-44FE06E42BAF}" presName="node" presStyleLbl="node1" presStyleIdx="2" presStyleCnt="5">
        <dgm:presLayoutVars>
          <dgm:bulletEnabled val="1"/>
        </dgm:presLayoutVars>
      </dgm:prSet>
      <dgm:spPr/>
    </dgm:pt>
    <dgm:pt modelId="{8D72CF5D-75A2-FA49-8799-5A97A34CE980}" type="pres">
      <dgm:prSet presAssocID="{725B1FFD-4E71-D046-A9A6-44FE06E42BAF}" presName="dummy" presStyleCnt="0"/>
      <dgm:spPr/>
    </dgm:pt>
    <dgm:pt modelId="{CE025D7A-BB04-504B-A852-BC7E55310C4A}" type="pres">
      <dgm:prSet presAssocID="{CF908826-CDFD-154B-B80A-CC55B79567EA}" presName="sibTrans" presStyleLbl="sibTrans2D1" presStyleIdx="2" presStyleCnt="5"/>
      <dgm:spPr/>
    </dgm:pt>
    <dgm:pt modelId="{993E171C-01FA-B34E-A4FF-5764B0A331F6}" type="pres">
      <dgm:prSet presAssocID="{76ECF1C0-3C47-6B4B-A5B8-39C3D036A958}" presName="node" presStyleLbl="node1" presStyleIdx="3" presStyleCnt="5">
        <dgm:presLayoutVars>
          <dgm:bulletEnabled val="1"/>
        </dgm:presLayoutVars>
      </dgm:prSet>
      <dgm:spPr/>
    </dgm:pt>
    <dgm:pt modelId="{2D21EB33-6653-454B-A254-DC223168B4E8}" type="pres">
      <dgm:prSet presAssocID="{76ECF1C0-3C47-6B4B-A5B8-39C3D036A958}" presName="dummy" presStyleCnt="0"/>
      <dgm:spPr/>
    </dgm:pt>
    <dgm:pt modelId="{E342E105-7AF5-B741-8BE7-650D48ED3061}" type="pres">
      <dgm:prSet presAssocID="{2F76E9C0-E7F4-B548-BB93-96EC2B811D54}" presName="sibTrans" presStyleLbl="sibTrans2D1" presStyleIdx="3" presStyleCnt="5"/>
      <dgm:spPr/>
    </dgm:pt>
    <dgm:pt modelId="{14A741FA-A780-7C49-B6F3-4235AF572B47}" type="pres">
      <dgm:prSet presAssocID="{C8AE7D5C-FF7E-4B45-B522-B34B50480287}" presName="node" presStyleLbl="node1" presStyleIdx="4" presStyleCnt="5">
        <dgm:presLayoutVars>
          <dgm:bulletEnabled val="1"/>
        </dgm:presLayoutVars>
      </dgm:prSet>
      <dgm:spPr/>
    </dgm:pt>
    <dgm:pt modelId="{052C1DA3-95A4-B049-A2A1-6343D138E24B}" type="pres">
      <dgm:prSet presAssocID="{C8AE7D5C-FF7E-4B45-B522-B34B50480287}" presName="dummy" presStyleCnt="0"/>
      <dgm:spPr/>
    </dgm:pt>
    <dgm:pt modelId="{DA22E902-E92A-9646-A9AA-B85721BF2FEA}" type="pres">
      <dgm:prSet presAssocID="{1C6A6B24-7F7C-F94B-85C6-5F1B39CBC1A2}" presName="sibTrans" presStyleLbl="sibTrans2D1" presStyleIdx="4" presStyleCnt="5"/>
      <dgm:spPr/>
    </dgm:pt>
  </dgm:ptLst>
  <dgm:cxnLst>
    <dgm:cxn modelId="{20078601-9DEA-904D-AF45-B07B45BE0A6D}" type="presOf" srcId="{725B1FFD-4E71-D046-A9A6-44FE06E42BAF}" destId="{C7961609-2F61-E84E-9C63-8CA3D528FDA3}" srcOrd="0" destOrd="0" presId="urn:microsoft.com/office/officeart/2005/8/layout/radial6"/>
    <dgm:cxn modelId="{39F09003-A0D9-AB4A-BCAF-7D6492E2F995}" type="presOf" srcId="{2F76E9C0-E7F4-B548-BB93-96EC2B811D54}" destId="{E342E105-7AF5-B741-8BE7-650D48ED3061}" srcOrd="0" destOrd="0" presId="urn:microsoft.com/office/officeart/2005/8/layout/radial6"/>
    <dgm:cxn modelId="{F9F64D07-BADA-C346-A2AE-2BAAC8A9CFE0}" type="presOf" srcId="{C8AE7D5C-FF7E-4B45-B522-B34B50480287}" destId="{14A741FA-A780-7C49-B6F3-4235AF572B47}" srcOrd="0" destOrd="0" presId="urn:microsoft.com/office/officeart/2005/8/layout/radial6"/>
    <dgm:cxn modelId="{3161400D-F873-E445-B1C9-42103A79D808}" type="presOf" srcId="{467D0028-EF3B-9546-A3E5-666AAA445E95}" destId="{7B379499-5422-C54E-AFD9-2D3DDBF07AC7}" srcOrd="0" destOrd="0" presId="urn:microsoft.com/office/officeart/2005/8/layout/radial6"/>
    <dgm:cxn modelId="{31B4BF10-BAB3-BA4C-A32A-8EFF6C9B02BC}" type="presOf" srcId="{1C6A6B24-7F7C-F94B-85C6-5F1B39CBC1A2}" destId="{DA22E902-E92A-9646-A9AA-B85721BF2FEA}" srcOrd="0" destOrd="0" presId="urn:microsoft.com/office/officeart/2005/8/layout/radial6"/>
    <dgm:cxn modelId="{ED54BC17-EDD6-8148-B431-411B700DC1AE}" srcId="{DCB98A62-5D0A-F24F-A52B-9785673A070E}" destId="{E3698FF4-878F-9F47-BA58-CC44E138452F}" srcOrd="1" destOrd="0" parTransId="{1EEB029E-C6FD-404F-A8F3-A231041C72D9}" sibTransId="{1D741CB5-C21D-0740-8D95-8723AB1DA126}"/>
    <dgm:cxn modelId="{7F6FE519-9FDF-994F-93ED-27C51A5310B5}" type="presOf" srcId="{1D741CB5-C21D-0740-8D95-8723AB1DA126}" destId="{C46B35D6-0D54-DF42-B215-EE1E411CF5EC}" srcOrd="0" destOrd="0" presId="urn:microsoft.com/office/officeart/2005/8/layout/radial6"/>
    <dgm:cxn modelId="{823BEB2B-EAA2-8C42-A1F3-65EAFBD09426}" type="presOf" srcId="{DCB98A62-5D0A-F24F-A52B-9785673A070E}" destId="{6D280466-C467-754D-B8DB-A9071DFE84D6}" srcOrd="0" destOrd="0" presId="urn:microsoft.com/office/officeart/2005/8/layout/radial6"/>
    <dgm:cxn modelId="{3C230539-C8B4-A649-A90B-C6B03C572DD7}" srcId="{DCB98A62-5D0A-F24F-A52B-9785673A070E}" destId="{76ECF1C0-3C47-6B4B-A5B8-39C3D036A958}" srcOrd="3" destOrd="0" parTransId="{3C8F119B-B568-8C49-B14E-3E8A6B4F126E}" sibTransId="{2F76E9C0-E7F4-B548-BB93-96EC2B811D54}"/>
    <dgm:cxn modelId="{8551A352-EE52-4D4A-B656-4FA5BC4D89F8}" srcId="{DCB98A62-5D0A-F24F-A52B-9785673A070E}" destId="{C8AE7D5C-FF7E-4B45-B522-B34B50480287}" srcOrd="4" destOrd="0" parTransId="{FEB5DE6F-DFFB-4343-9E4D-F449A04E3A60}" sibTransId="{1C6A6B24-7F7C-F94B-85C6-5F1B39CBC1A2}"/>
    <dgm:cxn modelId="{E5370460-CC93-E14A-BA56-BC761FB19EF8}" srcId="{B820025F-6D83-5F43-8EA7-7E5743E653D6}" destId="{DCB98A62-5D0A-F24F-A52B-9785673A070E}" srcOrd="0" destOrd="0" parTransId="{9F6F2166-78C9-EF40-964B-DF32C3442003}" sibTransId="{020143C3-C7D2-444D-90E3-6AD936B3E227}"/>
    <dgm:cxn modelId="{BC52927A-8E03-2E43-8821-8A4DD150E6A3}" srcId="{DCB98A62-5D0A-F24F-A52B-9785673A070E}" destId="{289193C6-BCCD-774D-8A46-8049DC22F9FC}" srcOrd="0" destOrd="0" parTransId="{24B2A021-D135-5F4B-8A0D-5065D47DFBC4}" sibTransId="{467D0028-EF3B-9546-A3E5-666AAA445E95}"/>
    <dgm:cxn modelId="{A61C9886-040C-8C4E-A04D-283D1B28AF0A}" type="presOf" srcId="{76ECF1C0-3C47-6B4B-A5B8-39C3D036A958}" destId="{993E171C-01FA-B34E-A4FF-5764B0A331F6}" srcOrd="0" destOrd="0" presId="urn:microsoft.com/office/officeart/2005/8/layout/radial6"/>
    <dgm:cxn modelId="{D7963DBA-EADD-934F-A030-9B0FCD289C37}" srcId="{DCB98A62-5D0A-F24F-A52B-9785673A070E}" destId="{725B1FFD-4E71-D046-A9A6-44FE06E42BAF}" srcOrd="2" destOrd="0" parTransId="{97EDE0AC-4E16-2544-B7C9-7C8E825A3957}" sibTransId="{CF908826-CDFD-154B-B80A-CC55B79567EA}"/>
    <dgm:cxn modelId="{67772DD0-DB4F-4B47-9259-DCD1142B1306}" type="presOf" srcId="{E3698FF4-878F-9F47-BA58-CC44E138452F}" destId="{1277DB35-63D0-4C43-889E-E320A44EBC64}" srcOrd="0" destOrd="0" presId="urn:microsoft.com/office/officeart/2005/8/layout/radial6"/>
    <dgm:cxn modelId="{8C56D2E3-C3D1-C444-BD56-3B15514CE280}" type="presOf" srcId="{B820025F-6D83-5F43-8EA7-7E5743E653D6}" destId="{33EFB5BE-76CA-114B-B82F-A206C9A8FA59}" srcOrd="0" destOrd="0" presId="urn:microsoft.com/office/officeart/2005/8/layout/radial6"/>
    <dgm:cxn modelId="{0FA0D7F1-E4AD-A94F-8600-A499CA04FE14}" type="presOf" srcId="{289193C6-BCCD-774D-8A46-8049DC22F9FC}" destId="{3AC14448-B332-704E-B2F4-E8D0F114FF9F}" srcOrd="0" destOrd="0" presId="urn:microsoft.com/office/officeart/2005/8/layout/radial6"/>
    <dgm:cxn modelId="{32D5DBF4-127F-294D-AA3C-EDFF3D81F49E}" type="presOf" srcId="{CF908826-CDFD-154B-B80A-CC55B79567EA}" destId="{CE025D7A-BB04-504B-A852-BC7E55310C4A}" srcOrd="0" destOrd="0" presId="urn:microsoft.com/office/officeart/2005/8/layout/radial6"/>
    <dgm:cxn modelId="{C4CD3875-3C74-E944-90E5-3800E021264A}" type="presParOf" srcId="{33EFB5BE-76CA-114B-B82F-A206C9A8FA59}" destId="{6D280466-C467-754D-B8DB-A9071DFE84D6}" srcOrd="0" destOrd="0" presId="urn:microsoft.com/office/officeart/2005/8/layout/radial6"/>
    <dgm:cxn modelId="{D95F4299-9235-B040-BD66-83D872F69776}" type="presParOf" srcId="{33EFB5BE-76CA-114B-B82F-A206C9A8FA59}" destId="{3AC14448-B332-704E-B2F4-E8D0F114FF9F}" srcOrd="1" destOrd="0" presId="urn:microsoft.com/office/officeart/2005/8/layout/radial6"/>
    <dgm:cxn modelId="{1EB3BA35-FA8C-6842-B533-35F4412A70EE}" type="presParOf" srcId="{33EFB5BE-76CA-114B-B82F-A206C9A8FA59}" destId="{0F66C55F-B036-6B4D-8D26-0146DAD71DDA}" srcOrd="2" destOrd="0" presId="urn:microsoft.com/office/officeart/2005/8/layout/radial6"/>
    <dgm:cxn modelId="{1F6D1AEC-628D-D242-AAC5-D9DBD48F670E}" type="presParOf" srcId="{33EFB5BE-76CA-114B-B82F-A206C9A8FA59}" destId="{7B379499-5422-C54E-AFD9-2D3DDBF07AC7}" srcOrd="3" destOrd="0" presId="urn:microsoft.com/office/officeart/2005/8/layout/radial6"/>
    <dgm:cxn modelId="{D754F8A0-1F96-CA49-A0CC-40FC0F2E3D1C}" type="presParOf" srcId="{33EFB5BE-76CA-114B-B82F-A206C9A8FA59}" destId="{1277DB35-63D0-4C43-889E-E320A44EBC64}" srcOrd="4" destOrd="0" presId="urn:microsoft.com/office/officeart/2005/8/layout/radial6"/>
    <dgm:cxn modelId="{0DC4F47A-22A6-CA4D-9055-F41B2D59E1F0}" type="presParOf" srcId="{33EFB5BE-76CA-114B-B82F-A206C9A8FA59}" destId="{6405B4F3-1216-8C4B-A9A9-AA0225DBE749}" srcOrd="5" destOrd="0" presId="urn:microsoft.com/office/officeart/2005/8/layout/radial6"/>
    <dgm:cxn modelId="{D6930F65-B112-AD44-8B6C-C0CF939B49CB}" type="presParOf" srcId="{33EFB5BE-76CA-114B-B82F-A206C9A8FA59}" destId="{C46B35D6-0D54-DF42-B215-EE1E411CF5EC}" srcOrd="6" destOrd="0" presId="urn:microsoft.com/office/officeart/2005/8/layout/radial6"/>
    <dgm:cxn modelId="{17DC538A-B2C7-6E45-9015-3475D3C6FD45}" type="presParOf" srcId="{33EFB5BE-76CA-114B-B82F-A206C9A8FA59}" destId="{C7961609-2F61-E84E-9C63-8CA3D528FDA3}" srcOrd="7" destOrd="0" presId="urn:microsoft.com/office/officeart/2005/8/layout/radial6"/>
    <dgm:cxn modelId="{9C27C80D-991A-0945-9A00-59D532495B21}" type="presParOf" srcId="{33EFB5BE-76CA-114B-B82F-A206C9A8FA59}" destId="{8D72CF5D-75A2-FA49-8799-5A97A34CE980}" srcOrd="8" destOrd="0" presId="urn:microsoft.com/office/officeart/2005/8/layout/radial6"/>
    <dgm:cxn modelId="{4D39DD60-2E50-814B-81C7-F9B0F17C2650}" type="presParOf" srcId="{33EFB5BE-76CA-114B-B82F-A206C9A8FA59}" destId="{CE025D7A-BB04-504B-A852-BC7E55310C4A}" srcOrd="9" destOrd="0" presId="urn:microsoft.com/office/officeart/2005/8/layout/radial6"/>
    <dgm:cxn modelId="{624EDD99-DF00-384A-B745-4DDE6323C2E3}" type="presParOf" srcId="{33EFB5BE-76CA-114B-B82F-A206C9A8FA59}" destId="{993E171C-01FA-B34E-A4FF-5764B0A331F6}" srcOrd="10" destOrd="0" presId="urn:microsoft.com/office/officeart/2005/8/layout/radial6"/>
    <dgm:cxn modelId="{66773B6E-6C15-8F4C-91D3-A9B787C17500}" type="presParOf" srcId="{33EFB5BE-76CA-114B-B82F-A206C9A8FA59}" destId="{2D21EB33-6653-454B-A254-DC223168B4E8}" srcOrd="11" destOrd="0" presId="urn:microsoft.com/office/officeart/2005/8/layout/radial6"/>
    <dgm:cxn modelId="{8EFC41BD-50F5-3F4C-9E9A-4B39E474F0F4}" type="presParOf" srcId="{33EFB5BE-76CA-114B-B82F-A206C9A8FA59}" destId="{E342E105-7AF5-B741-8BE7-650D48ED3061}" srcOrd="12" destOrd="0" presId="urn:microsoft.com/office/officeart/2005/8/layout/radial6"/>
    <dgm:cxn modelId="{00379906-FDE7-CD48-90D4-4CE40964D091}" type="presParOf" srcId="{33EFB5BE-76CA-114B-B82F-A206C9A8FA59}" destId="{14A741FA-A780-7C49-B6F3-4235AF572B47}" srcOrd="13" destOrd="0" presId="urn:microsoft.com/office/officeart/2005/8/layout/radial6"/>
    <dgm:cxn modelId="{DAD5E5E0-951C-4243-A1B1-37AE1D8D17F4}" type="presParOf" srcId="{33EFB5BE-76CA-114B-B82F-A206C9A8FA59}" destId="{052C1DA3-95A4-B049-A2A1-6343D138E24B}" srcOrd="14" destOrd="0" presId="urn:microsoft.com/office/officeart/2005/8/layout/radial6"/>
    <dgm:cxn modelId="{7A4C522F-5C33-9841-ACAF-9860C0C990F7}" type="presParOf" srcId="{33EFB5BE-76CA-114B-B82F-A206C9A8FA59}" destId="{DA22E902-E92A-9646-A9AA-B85721BF2FEA}"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2E902-E92A-9646-A9AA-B85721BF2FEA}">
      <dsp:nvSpPr>
        <dsp:cNvPr id="0" name=""/>
        <dsp:cNvSpPr/>
      </dsp:nvSpPr>
      <dsp:spPr>
        <a:xfrm>
          <a:off x="1967975" y="630480"/>
          <a:ext cx="4210521" cy="4210521"/>
        </a:xfrm>
        <a:prstGeom prst="blockArc">
          <a:avLst>
            <a:gd name="adj1" fmla="val 11880000"/>
            <a:gd name="adj2" fmla="val 16200000"/>
            <a:gd name="adj3" fmla="val 4638"/>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342E105-7AF5-B741-8BE7-650D48ED3061}">
      <dsp:nvSpPr>
        <dsp:cNvPr id="0" name=""/>
        <dsp:cNvSpPr/>
      </dsp:nvSpPr>
      <dsp:spPr>
        <a:xfrm>
          <a:off x="1967975" y="630480"/>
          <a:ext cx="4210521" cy="4210521"/>
        </a:xfrm>
        <a:prstGeom prst="blockArc">
          <a:avLst>
            <a:gd name="adj1" fmla="val 7560000"/>
            <a:gd name="adj2" fmla="val 11880000"/>
            <a:gd name="adj3" fmla="val 4638"/>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E025D7A-BB04-504B-A852-BC7E55310C4A}">
      <dsp:nvSpPr>
        <dsp:cNvPr id="0" name=""/>
        <dsp:cNvSpPr/>
      </dsp:nvSpPr>
      <dsp:spPr>
        <a:xfrm>
          <a:off x="1967975" y="630480"/>
          <a:ext cx="4210521" cy="4210521"/>
        </a:xfrm>
        <a:prstGeom prst="blockArc">
          <a:avLst>
            <a:gd name="adj1" fmla="val 3240000"/>
            <a:gd name="adj2" fmla="val 7560000"/>
            <a:gd name="adj3" fmla="val 4638"/>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46B35D6-0D54-DF42-B215-EE1E411CF5EC}">
      <dsp:nvSpPr>
        <dsp:cNvPr id="0" name=""/>
        <dsp:cNvSpPr/>
      </dsp:nvSpPr>
      <dsp:spPr>
        <a:xfrm>
          <a:off x="1967975" y="630480"/>
          <a:ext cx="4210521" cy="4210521"/>
        </a:xfrm>
        <a:prstGeom prst="blockArc">
          <a:avLst>
            <a:gd name="adj1" fmla="val 20520000"/>
            <a:gd name="adj2" fmla="val 3240000"/>
            <a:gd name="adj3" fmla="val 4638"/>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B379499-5422-C54E-AFD9-2D3DDBF07AC7}">
      <dsp:nvSpPr>
        <dsp:cNvPr id="0" name=""/>
        <dsp:cNvSpPr/>
      </dsp:nvSpPr>
      <dsp:spPr>
        <a:xfrm>
          <a:off x="1967975" y="630480"/>
          <a:ext cx="4210521" cy="4210521"/>
        </a:xfrm>
        <a:prstGeom prst="blockArc">
          <a:avLst>
            <a:gd name="adj1" fmla="val 16200000"/>
            <a:gd name="adj2" fmla="val 20520000"/>
            <a:gd name="adj3" fmla="val 4638"/>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D280466-C467-754D-B8DB-A9071DFE84D6}">
      <dsp:nvSpPr>
        <dsp:cNvPr id="0" name=""/>
        <dsp:cNvSpPr/>
      </dsp:nvSpPr>
      <dsp:spPr>
        <a:xfrm>
          <a:off x="3104649" y="1767154"/>
          <a:ext cx="1937173" cy="1937173"/>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kern="1200" dirty="0"/>
            <a:t>Chart</a:t>
          </a:r>
        </a:p>
      </dsp:txBody>
      <dsp:txXfrm>
        <a:off x="3388341" y="2050846"/>
        <a:ext cx="1369789" cy="1369789"/>
      </dsp:txXfrm>
    </dsp:sp>
    <dsp:sp modelId="{3AC14448-B332-704E-B2F4-E8D0F114FF9F}">
      <dsp:nvSpPr>
        <dsp:cNvPr id="0" name=""/>
        <dsp:cNvSpPr/>
      </dsp:nvSpPr>
      <dsp:spPr>
        <a:xfrm>
          <a:off x="3395225" y="1286"/>
          <a:ext cx="1356021" cy="135602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Spiritual Assessment</a:t>
          </a:r>
        </a:p>
      </dsp:txBody>
      <dsp:txXfrm>
        <a:off x="3593810" y="199871"/>
        <a:ext cx="958851" cy="958851"/>
      </dsp:txXfrm>
    </dsp:sp>
    <dsp:sp modelId="{1277DB35-63D0-4C43-889E-E320A44EBC64}">
      <dsp:nvSpPr>
        <dsp:cNvPr id="0" name=""/>
        <dsp:cNvSpPr/>
      </dsp:nvSpPr>
      <dsp:spPr>
        <a:xfrm>
          <a:off x="5351020" y="1422254"/>
          <a:ext cx="1356021" cy="135602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Reflection</a:t>
          </a:r>
        </a:p>
      </dsp:txBody>
      <dsp:txXfrm>
        <a:off x="5549605" y="1620839"/>
        <a:ext cx="958851" cy="958851"/>
      </dsp:txXfrm>
    </dsp:sp>
    <dsp:sp modelId="{C7961609-2F61-E84E-9C63-8CA3D528FDA3}">
      <dsp:nvSpPr>
        <dsp:cNvPr id="0" name=""/>
        <dsp:cNvSpPr/>
      </dsp:nvSpPr>
      <dsp:spPr>
        <a:xfrm>
          <a:off x="4603973" y="3721428"/>
          <a:ext cx="1356021" cy="135602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Method (DAROP, SOAP, </a:t>
          </a:r>
          <a:r>
            <a:rPr lang="en-US" sz="1300" kern="1200" dirty="0" err="1"/>
            <a:t>etc</a:t>
          </a:r>
          <a:r>
            <a:rPr lang="en-US" sz="1300" kern="1200" dirty="0"/>
            <a:t>)</a:t>
          </a:r>
        </a:p>
      </dsp:txBody>
      <dsp:txXfrm>
        <a:off x="4802558" y="3920013"/>
        <a:ext cx="958851" cy="958851"/>
      </dsp:txXfrm>
    </dsp:sp>
    <dsp:sp modelId="{993E171C-01FA-B34E-A4FF-5764B0A331F6}">
      <dsp:nvSpPr>
        <dsp:cNvPr id="0" name=""/>
        <dsp:cNvSpPr/>
      </dsp:nvSpPr>
      <dsp:spPr>
        <a:xfrm>
          <a:off x="2186478" y="3721428"/>
          <a:ext cx="1356021" cy="135602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Chaplaincy Taxonomy</a:t>
          </a:r>
        </a:p>
      </dsp:txBody>
      <dsp:txXfrm>
        <a:off x="2385063" y="3920013"/>
        <a:ext cx="958851" cy="958851"/>
      </dsp:txXfrm>
    </dsp:sp>
    <dsp:sp modelId="{14A741FA-A780-7C49-B6F3-4235AF572B47}">
      <dsp:nvSpPr>
        <dsp:cNvPr id="0" name=""/>
        <dsp:cNvSpPr/>
      </dsp:nvSpPr>
      <dsp:spPr>
        <a:xfrm>
          <a:off x="1439431" y="1422254"/>
          <a:ext cx="1356021" cy="135602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Spiritual Care Plan</a:t>
          </a:r>
        </a:p>
      </dsp:txBody>
      <dsp:txXfrm>
        <a:off x="1638016" y="1620839"/>
        <a:ext cx="958851" cy="95885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11B8F42-935D-3A4B-BB64-692B8F022478}" type="datetimeFigureOut">
              <a:rPr lang="en-US" smtClean="0"/>
              <a:t>6/18/25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7BD0A7-56AB-E748-A298-3825FB38745C}" type="slidenum">
              <a:rPr lang="en-US" smtClean="0"/>
              <a:t>‹#›</a:t>
            </a:fld>
            <a:endParaRPr lang="en-US"/>
          </a:p>
        </p:txBody>
      </p:sp>
    </p:spTree>
    <p:extLst>
      <p:ext uri="{BB962C8B-B14F-4D97-AF65-F5344CB8AC3E}">
        <p14:creationId xmlns:p14="http://schemas.microsoft.com/office/powerpoint/2010/main" val="1280892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684DA6-716F-A84B-B82D-8A6C9B154E4A}" type="datetimeFigureOut">
              <a:rPr lang="en-US" smtClean="0"/>
              <a:t>6/18/25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E95E09-6B57-9944-B682-C6D059E38E58}" type="slidenum">
              <a:rPr lang="en-US" smtClean="0"/>
              <a:t>‹#›</a:t>
            </a:fld>
            <a:endParaRPr lang="en-US"/>
          </a:p>
        </p:txBody>
      </p:sp>
    </p:spTree>
    <p:extLst>
      <p:ext uri="{BB962C8B-B14F-4D97-AF65-F5344CB8AC3E}">
        <p14:creationId xmlns:p14="http://schemas.microsoft.com/office/powerpoint/2010/main" val="9573219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2E95E09-6B57-9944-B682-C6D059E38E58}" type="slidenum">
              <a:rPr lang="en-US" smtClean="0"/>
              <a:t>1</a:t>
            </a:fld>
            <a:endParaRPr lang="en-US"/>
          </a:p>
        </p:txBody>
      </p:sp>
    </p:spTree>
    <p:extLst>
      <p:ext uri="{BB962C8B-B14F-4D97-AF65-F5344CB8AC3E}">
        <p14:creationId xmlns:p14="http://schemas.microsoft.com/office/powerpoint/2010/main" val="3047262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2E95E09-6B57-9944-B682-C6D059E38E58}" type="slidenum">
              <a:rPr lang="en-US" smtClean="0"/>
              <a:t>4</a:t>
            </a:fld>
            <a:endParaRPr lang="en-US"/>
          </a:p>
        </p:txBody>
      </p:sp>
    </p:spTree>
    <p:extLst>
      <p:ext uri="{BB962C8B-B14F-4D97-AF65-F5344CB8AC3E}">
        <p14:creationId xmlns:p14="http://schemas.microsoft.com/office/powerpoint/2010/main" val="3441341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2E95E09-6B57-9944-B682-C6D059E38E58}" type="slidenum">
              <a:rPr lang="en-US" smtClean="0"/>
              <a:t>10</a:t>
            </a:fld>
            <a:endParaRPr lang="en-US"/>
          </a:p>
        </p:txBody>
      </p:sp>
    </p:spTree>
    <p:extLst>
      <p:ext uri="{BB962C8B-B14F-4D97-AF65-F5344CB8AC3E}">
        <p14:creationId xmlns:p14="http://schemas.microsoft.com/office/powerpoint/2010/main" val="801511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Rectangle 13"/>
          <p:cNvSpPr/>
          <p:nvPr userDrawn="1"/>
        </p:nvSpPr>
        <p:spPr>
          <a:xfrm>
            <a:off x="0" y="3581400"/>
            <a:ext cx="9144000" cy="32766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rgbClr val="0260AA"/>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72200" y="3937000"/>
            <a:ext cx="2616200" cy="2616200"/>
          </a:xfrm>
          <a:prstGeom prst="rect">
            <a:avLst/>
          </a:prstGeom>
        </p:spPr>
      </p:pic>
      <p:sp>
        <p:nvSpPr>
          <p:cNvPr id="20" name="Rectangle 19"/>
          <p:cNvSpPr/>
          <p:nvPr userDrawn="1"/>
        </p:nvSpPr>
        <p:spPr>
          <a:xfrm>
            <a:off x="304800" y="5655862"/>
            <a:ext cx="5715000" cy="58477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dirty="0">
                <a:ln>
                  <a:noFill/>
                </a:ln>
                <a:solidFill>
                  <a:sysClr val="window" lastClr="FFFFFF"/>
                </a:solidFill>
                <a:effectLst/>
                <a:uLnTx/>
                <a:uFillTx/>
                <a:latin typeface="Arial"/>
                <a:cs typeface="Arial"/>
              </a:rPr>
              <a:t>Caring for the Human Spirit</a:t>
            </a:r>
            <a:r>
              <a:rPr kumimoji="0" lang="en-US" sz="3200" b="0" i="1" u="none" strike="noStrike" kern="0" cap="none" spc="0" normalizeH="0" baseline="30000" noProof="0" dirty="0">
                <a:ln>
                  <a:noFill/>
                </a:ln>
                <a:solidFill>
                  <a:sysClr val="window" lastClr="FFFFFF"/>
                </a:solidFill>
                <a:effectLst/>
                <a:uLnTx/>
                <a:uFillTx/>
                <a:latin typeface="Arial"/>
                <a:cs typeface="Arial"/>
              </a:rPr>
              <a:t>™</a:t>
            </a:r>
          </a:p>
        </p:txBody>
      </p:sp>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a:t>This is a </a:t>
            </a:r>
            <a:br>
              <a:rPr lang="en-US" dirty="0"/>
            </a:br>
            <a:r>
              <a:rPr lang="en-US" dirty="0"/>
              <a:t>Title Page Headline Style</a:t>
            </a:r>
          </a:p>
        </p:txBody>
      </p:sp>
      <p:sp>
        <p:nvSpPr>
          <p:cNvPr id="21"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2FC3495F-27FE-7F4C-B5F6-27ED40EC04EA}" type="datetimeFigureOut">
              <a:rPr lang="en-US" smtClean="0"/>
              <a:pPr/>
              <a:t>6/18/25</a:t>
            </a:fld>
            <a:endParaRPr lang="en-US" dirty="0"/>
          </a:p>
        </p:txBody>
      </p:sp>
    </p:spTree>
    <p:extLst>
      <p:ext uri="{BB962C8B-B14F-4D97-AF65-F5344CB8AC3E}">
        <p14:creationId xmlns:p14="http://schemas.microsoft.com/office/powerpoint/2010/main" val="3819215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wo Content">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524000"/>
            <a:ext cx="9144000" cy="4876800"/>
          </a:xfrm>
          <a:prstGeom prst="rect">
            <a:avLst/>
          </a:prstGeom>
          <a:solidFill>
            <a:srgbClr val="0260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a:t>The Headline</a:t>
            </a:r>
          </a:p>
        </p:txBody>
      </p:sp>
      <p:sp>
        <p:nvSpPr>
          <p:cNvPr id="3" name="Content Placeholder 2"/>
          <p:cNvSpPr>
            <a:spLocks noGrp="1"/>
          </p:cNvSpPr>
          <p:nvPr>
            <p:ph sz="half" idx="1" hasCustomPrompt="1"/>
          </p:nvPr>
        </p:nvSpPr>
        <p:spPr>
          <a:xfrm>
            <a:off x="457200" y="1915555"/>
            <a:ext cx="4038600" cy="4210608"/>
          </a:xfrm>
        </p:spPr>
        <p:txBody>
          <a:bodyPr/>
          <a:lstStyle>
            <a:lvl1pPr marL="342900" indent="-342900">
              <a:buClr>
                <a:schemeClr val="bg1"/>
              </a:buClr>
              <a:buFont typeface="Lucida Grande"/>
              <a:buChar char="•"/>
              <a:defRPr sz="2400" b="1">
                <a:solidFill>
                  <a:schemeClr val="bg1"/>
                </a:solidFill>
              </a:defRPr>
            </a:lvl1pPr>
            <a:lvl2pPr marL="742950" indent="-285750">
              <a:buFont typeface="Arial"/>
              <a:buChar char="–"/>
              <a:defRPr sz="2000">
                <a:solidFill>
                  <a:schemeClr val="bg1"/>
                </a:solidFill>
              </a:defRPr>
            </a:lvl2pPr>
            <a:lvl3pPr>
              <a:defRPr sz="1600">
                <a:solidFill>
                  <a:schemeClr val="bg1"/>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8" name="Content Placeholder 2"/>
          <p:cNvSpPr>
            <a:spLocks noGrp="1"/>
          </p:cNvSpPr>
          <p:nvPr>
            <p:ph sz="half" idx="13" hasCustomPrompt="1"/>
          </p:nvPr>
        </p:nvSpPr>
        <p:spPr>
          <a:xfrm>
            <a:off x="4698873" y="1915555"/>
            <a:ext cx="4038600" cy="4210608"/>
          </a:xfrm>
        </p:spPr>
        <p:txBody>
          <a:bodyPr/>
          <a:lstStyle>
            <a:lvl1pPr marL="342900" indent="-342900">
              <a:buClr>
                <a:schemeClr val="bg1"/>
              </a:buClr>
              <a:buFont typeface="Lucida Grande"/>
              <a:buChar char="•"/>
              <a:defRPr sz="2400" b="1">
                <a:solidFill>
                  <a:srgbClr val="FFFFFF"/>
                </a:solidFill>
              </a:defRPr>
            </a:lvl1pPr>
            <a:lvl2pPr marL="742950" indent="-285750">
              <a:buFont typeface="Arial"/>
              <a:buChar char="–"/>
              <a:defRPr sz="2000">
                <a:solidFill>
                  <a:srgbClr val="FFFFFF"/>
                </a:solidFill>
              </a:defRPr>
            </a:lvl2pPr>
            <a:lvl3pPr>
              <a:defRPr sz="1600">
                <a:solidFill>
                  <a:srgbClr val="FFFFFF"/>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2525748753"/>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and Photo">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
        <p:nvSpPr>
          <p:cNvPr id="3" name="Content Placeholder 2"/>
          <p:cNvSpPr>
            <a:spLocks noGrp="1"/>
          </p:cNvSpPr>
          <p:nvPr>
            <p:ph sz="half" idx="1" hasCustomPrompt="1"/>
          </p:nvPr>
        </p:nvSpPr>
        <p:spPr>
          <a:xfrm>
            <a:off x="457200" y="1915555"/>
            <a:ext cx="4038600" cy="635048"/>
          </a:xfrm>
        </p:spPr>
        <p:txBody>
          <a:bodyPr/>
          <a:lstStyle>
            <a:lvl1pPr marL="342900" indent="-342900">
              <a:buClr>
                <a:srgbClr val="164282"/>
              </a:buClr>
              <a:buFont typeface="Arial"/>
              <a:buChar char="•"/>
              <a:defRPr sz="2400" b="1">
                <a:solidFill>
                  <a:srgbClr val="1E74C8"/>
                </a:solidFill>
              </a:defRPr>
            </a:lvl1pPr>
            <a:lvl2pPr marL="742950" indent="-285750">
              <a:buFont typeface="Arial"/>
              <a:buChar char="–"/>
              <a:defRPr sz="2000">
                <a:solidFill>
                  <a:schemeClr val="tx1"/>
                </a:solidFill>
              </a:defRPr>
            </a:lvl2pPr>
            <a:lvl3pPr>
              <a:defRPr sz="1600">
                <a:solidFill>
                  <a:schemeClr val="tx1"/>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4" name="Picture Placeholder 2"/>
          <p:cNvSpPr>
            <a:spLocks noGrp="1"/>
          </p:cNvSpPr>
          <p:nvPr>
            <p:ph type="pic" idx="13"/>
          </p:nvPr>
        </p:nvSpPr>
        <p:spPr>
          <a:xfrm>
            <a:off x="4715790" y="1371600"/>
            <a:ext cx="4428210" cy="5105400"/>
          </a:xfrm>
          <a:solidFill>
            <a:srgbClr val="1E74C8"/>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Rectangle 9"/>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3" name="Content Placeholder 3"/>
          <p:cNvSpPr>
            <a:spLocks noGrp="1"/>
          </p:cNvSpPr>
          <p:nvPr>
            <p:ph sz="half" idx="2" hasCustomPrompt="1"/>
          </p:nvPr>
        </p:nvSpPr>
        <p:spPr>
          <a:xfrm>
            <a:off x="457200" y="2495041"/>
            <a:ext cx="4040188" cy="35755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00331047"/>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and photo">
    <p:bg>
      <p:bgRef idx="1001">
        <a:schemeClr val="bg1"/>
      </p:bgRef>
    </p:bg>
    <p:spTree>
      <p:nvGrpSpPr>
        <p:cNvPr id="1" name=""/>
        <p:cNvGrpSpPr/>
        <p:nvPr/>
      </p:nvGrpSpPr>
      <p:grpSpPr>
        <a:xfrm>
          <a:off x="0" y="0"/>
          <a:ext cx="0" cy="0"/>
          <a:chOff x="0" y="0"/>
          <a:chExt cx="0" cy="0"/>
        </a:xfrm>
      </p:grpSpPr>
      <p:sp>
        <p:nvSpPr>
          <p:cNvPr id="14" name="Picture Placeholder 2"/>
          <p:cNvSpPr>
            <a:spLocks noGrp="1"/>
          </p:cNvSpPr>
          <p:nvPr>
            <p:ph type="pic" idx="13"/>
          </p:nvPr>
        </p:nvSpPr>
        <p:spPr>
          <a:xfrm>
            <a:off x="0" y="1371600"/>
            <a:ext cx="9144000" cy="5105400"/>
          </a:xfrm>
          <a:solidFill>
            <a:srgbClr val="1E74C8"/>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6" name="Rectangle 15"/>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Tree>
    <p:extLst>
      <p:ext uri="{BB962C8B-B14F-4D97-AF65-F5344CB8AC3E}">
        <p14:creationId xmlns:p14="http://schemas.microsoft.com/office/powerpoint/2010/main" val="313423394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Blue">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3" name="Rectangle 2"/>
          <p:cNvSpPr/>
          <p:nvPr userDrawn="1"/>
        </p:nvSpPr>
        <p:spPr>
          <a:xfrm>
            <a:off x="0" y="0"/>
            <a:ext cx="9144000" cy="6858000"/>
          </a:xfrm>
          <a:prstGeom prst="rect">
            <a:avLst/>
          </a:prstGeom>
          <a:solidFill>
            <a:srgbClr val="1E74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210071402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lank Blue with text">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3" name="Rectangle 2"/>
          <p:cNvSpPr/>
          <p:nvPr userDrawn="1"/>
        </p:nvSpPr>
        <p:spPr>
          <a:xfrm>
            <a:off x="0" y="0"/>
            <a:ext cx="9144000" cy="6858000"/>
          </a:xfrm>
          <a:prstGeom prst="rect">
            <a:avLst/>
          </a:prstGeom>
          <a:solidFill>
            <a:srgbClr val="1E74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5" name="Content Placeholder 2"/>
          <p:cNvSpPr>
            <a:spLocks noGrp="1"/>
          </p:cNvSpPr>
          <p:nvPr>
            <p:ph sz="half" idx="1" hasCustomPrompt="1"/>
          </p:nvPr>
        </p:nvSpPr>
        <p:spPr>
          <a:xfrm>
            <a:off x="762000" y="1339822"/>
            <a:ext cx="7888110" cy="4210608"/>
          </a:xfrm>
        </p:spPr>
        <p:txBody>
          <a:bodyPr/>
          <a:lstStyle>
            <a:lvl1pPr marL="0" indent="0">
              <a:buClr>
                <a:schemeClr val="bg1"/>
              </a:buClr>
              <a:buFont typeface="Lucida Grande"/>
              <a:buNone/>
              <a:defRPr sz="2400" b="1">
                <a:solidFill>
                  <a:schemeClr val="bg1"/>
                </a:solidFill>
              </a:defRPr>
            </a:lvl1pPr>
            <a:lvl2pPr marL="742950" indent="-285750">
              <a:buFont typeface="Arial"/>
              <a:buChar char="–"/>
              <a:defRPr sz="2000">
                <a:solidFill>
                  <a:schemeClr val="bg1"/>
                </a:solidFill>
              </a:defRPr>
            </a:lvl2pPr>
            <a:lvl3pPr>
              <a:defRPr sz="1600">
                <a:solidFill>
                  <a:schemeClr val="bg1"/>
                </a:solidFill>
              </a:defRPr>
            </a:lvl3pPr>
            <a:lvl4pPr>
              <a:defRPr sz="1800"/>
            </a:lvl4pPr>
            <a:lvl5pPr>
              <a:defRPr sz="1800"/>
            </a:lvl5pPr>
            <a:lvl6pPr>
              <a:defRPr sz="1800"/>
            </a:lvl6pPr>
            <a:lvl7pPr>
              <a:defRPr sz="1800"/>
            </a:lvl7pPr>
            <a:lvl8pPr>
              <a:defRPr sz="1800"/>
            </a:lvl8pPr>
            <a:lvl9pPr>
              <a:defRPr sz="1800"/>
            </a:lvl9pPr>
          </a:lstStyle>
          <a:p>
            <a:pPr lvl="0"/>
            <a:r>
              <a:rPr lang="en-US" dirty="0"/>
              <a:t>Copy Style</a:t>
            </a:r>
          </a:p>
          <a:p>
            <a:pPr lvl="1"/>
            <a:r>
              <a:rPr lang="en-US" dirty="0"/>
              <a:t>More copy here</a:t>
            </a:r>
          </a:p>
          <a:p>
            <a:pPr lvl="2"/>
            <a:r>
              <a:rPr lang="en-US" dirty="0"/>
              <a:t>More copy here</a:t>
            </a:r>
          </a:p>
        </p:txBody>
      </p:sp>
    </p:spTree>
    <p:extLst>
      <p:ext uri="{BB962C8B-B14F-4D97-AF65-F5344CB8AC3E}">
        <p14:creationId xmlns:p14="http://schemas.microsoft.com/office/powerpoint/2010/main" val="17268463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or call out">
    <p:bg>
      <p:bgRef idx="1001">
        <a:schemeClr val="bg1"/>
      </p:bgRef>
    </p:bg>
    <p:spTree>
      <p:nvGrpSpPr>
        <p:cNvPr id="1" name=""/>
        <p:cNvGrpSpPr/>
        <p:nvPr/>
      </p:nvGrpSpPr>
      <p:grpSpPr>
        <a:xfrm>
          <a:off x="0" y="0"/>
          <a:ext cx="0" cy="0"/>
          <a:chOff x="0" y="0"/>
          <a:chExt cx="0" cy="0"/>
        </a:xfrm>
      </p:grpSpPr>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a:t>The Headline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5" name="Subtitle 2"/>
          <p:cNvSpPr>
            <a:spLocks noGrp="1"/>
          </p:cNvSpPr>
          <p:nvPr>
            <p:ph type="subTitle" idx="1" hasCustomPrompt="1"/>
          </p:nvPr>
        </p:nvSpPr>
        <p:spPr>
          <a:xfrm>
            <a:off x="1371600" y="2886780"/>
            <a:ext cx="6400800" cy="1752600"/>
          </a:xfrm>
        </p:spPr>
        <p:txBody>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b="1" baseline="0">
                <a:solidFill>
                  <a:srgbClr val="1E74C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indent="0">
              <a:buNone/>
            </a:pPr>
            <a:r>
              <a:rPr lang="en-US" sz="3200" i="1" dirty="0">
                <a:latin typeface="+mn-lt"/>
                <a:cs typeface="Arial"/>
              </a:rPr>
              <a:t>This is a </a:t>
            </a:r>
            <a:r>
              <a:rPr lang="en-US" sz="3200" b="1" i="1" dirty="0">
                <a:solidFill>
                  <a:srgbClr val="003EA6"/>
                </a:solidFill>
                <a:latin typeface="+mn-lt"/>
                <a:cs typeface="Arial"/>
              </a:rPr>
              <a:t>“full large quote style” </a:t>
            </a:r>
          </a:p>
        </p:txBody>
      </p:sp>
    </p:spTree>
    <p:extLst>
      <p:ext uri="{BB962C8B-B14F-4D97-AF65-F5344CB8AC3E}">
        <p14:creationId xmlns:p14="http://schemas.microsoft.com/office/powerpoint/2010/main" val="3233119417"/>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2216F54-E1F0-7C47-B6BF-FE2EE31A9F53}" type="datetimeFigureOut">
              <a:rPr lang="en-US" smtClean="0"/>
              <a:t>6/18/25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3119C1-7E32-2442-AA6E-6C3832192FD9}" type="slidenum">
              <a:rPr lang="en-US" smtClean="0"/>
              <a:t>‹#›</a:t>
            </a:fld>
            <a:endParaRPr lang="en-US"/>
          </a:p>
        </p:txBody>
      </p:sp>
    </p:spTree>
    <p:extLst>
      <p:ext uri="{BB962C8B-B14F-4D97-AF65-F5344CB8AC3E}">
        <p14:creationId xmlns:p14="http://schemas.microsoft.com/office/powerpoint/2010/main" val="194057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4" name="Rectangle 13"/>
          <p:cNvSpPr/>
          <p:nvPr userDrawn="1"/>
        </p:nvSpPr>
        <p:spPr>
          <a:xfrm>
            <a:off x="0" y="3581400"/>
            <a:ext cx="9144000" cy="32766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rgbClr val="0260AA"/>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9200" y="5334000"/>
            <a:ext cx="1219200" cy="1219200"/>
          </a:xfrm>
          <a:prstGeom prst="rect">
            <a:avLst/>
          </a:prstGeom>
        </p:spPr>
      </p:pic>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a:t>This is a </a:t>
            </a:r>
            <a:br>
              <a:rPr lang="en-US" dirty="0"/>
            </a:br>
            <a:r>
              <a:rPr lang="en-US" dirty="0"/>
              <a:t>Title Page Headline Style</a:t>
            </a:r>
          </a:p>
        </p:txBody>
      </p:sp>
      <p:sp>
        <p:nvSpPr>
          <p:cNvPr id="9" name="Content Placeholder 2"/>
          <p:cNvSpPr>
            <a:spLocks noGrp="1"/>
          </p:cNvSpPr>
          <p:nvPr>
            <p:ph sz="half" idx="1" hasCustomPrompt="1"/>
          </p:nvPr>
        </p:nvSpPr>
        <p:spPr>
          <a:xfrm>
            <a:off x="685800" y="3863454"/>
            <a:ext cx="5042385" cy="871768"/>
          </a:xfrm>
        </p:spPr>
        <p:txBody>
          <a:bodyPr/>
          <a:lstStyle>
            <a:lvl1pPr marL="0" indent="0">
              <a:buClr>
                <a:srgbClr val="164282"/>
              </a:buClr>
              <a:buFontTx/>
              <a:buNone/>
              <a:defRPr sz="2400" b="1" baseline="0"/>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SPEAKER NAME</a:t>
            </a:r>
            <a:br>
              <a:rPr lang="en-US" dirty="0"/>
            </a:br>
            <a:r>
              <a:rPr lang="en-US" dirty="0"/>
              <a:t>Title</a:t>
            </a:r>
          </a:p>
        </p:txBody>
      </p:sp>
      <p:sp>
        <p:nvSpPr>
          <p:cNvPr id="11" name="Content Placeholder 2"/>
          <p:cNvSpPr>
            <a:spLocks noGrp="1"/>
          </p:cNvSpPr>
          <p:nvPr>
            <p:ph sz="half" idx="10" hasCustomPrompt="1"/>
          </p:nvPr>
        </p:nvSpPr>
        <p:spPr>
          <a:xfrm>
            <a:off x="685800" y="4584556"/>
            <a:ext cx="5042385" cy="871768"/>
          </a:xfrm>
        </p:spPr>
        <p:txBody>
          <a:bodyPr/>
          <a:lstStyle>
            <a:lvl1pPr marL="0" indent="0">
              <a:buClr>
                <a:srgbClr val="164282"/>
              </a:buClr>
              <a:buFontTx/>
              <a:buNone/>
              <a:defRPr sz="2400" b="0" i="1" baseline="0"/>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Company</a:t>
            </a:r>
          </a:p>
        </p:txBody>
      </p:sp>
    </p:spTree>
    <p:extLst>
      <p:ext uri="{BB962C8B-B14F-4D97-AF65-F5344CB8AC3E}">
        <p14:creationId xmlns:p14="http://schemas.microsoft.com/office/powerpoint/2010/main" val="308059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0" name="Rectangle 9"/>
          <p:cNvSpPr/>
          <p:nvPr userDrawn="1"/>
        </p:nvSpPr>
        <p:spPr>
          <a:xfrm>
            <a:off x="0" y="3584222"/>
            <a:ext cx="9144000" cy="3273778"/>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chemeClr val="accent3"/>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9200" y="5334000"/>
            <a:ext cx="1219200" cy="1219200"/>
          </a:xfrm>
          <a:prstGeom prst="rect">
            <a:avLst/>
          </a:prstGeom>
        </p:spPr>
      </p:pic>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a:t>This is a </a:t>
            </a:r>
            <a:br>
              <a:rPr lang="en-US" dirty="0"/>
            </a:br>
            <a:r>
              <a:rPr lang="en-US" dirty="0"/>
              <a:t>Title Page Headline Style</a:t>
            </a:r>
          </a:p>
        </p:txBody>
      </p:sp>
      <p:sp>
        <p:nvSpPr>
          <p:cNvPr id="9" name="Content Placeholder 2"/>
          <p:cNvSpPr>
            <a:spLocks noGrp="1"/>
          </p:cNvSpPr>
          <p:nvPr>
            <p:ph sz="half" idx="1" hasCustomPrompt="1"/>
          </p:nvPr>
        </p:nvSpPr>
        <p:spPr>
          <a:xfrm>
            <a:off x="685800" y="3863454"/>
            <a:ext cx="5042385" cy="871768"/>
          </a:xfrm>
        </p:spPr>
        <p:txBody>
          <a:bodyPr/>
          <a:lstStyle>
            <a:lvl1pPr marL="0" indent="0">
              <a:buClr>
                <a:srgbClr val="164282"/>
              </a:buClr>
              <a:buFontTx/>
              <a:buNone/>
              <a:defRPr sz="2400" b="1" baseline="0">
                <a:solidFill>
                  <a:srgbClr val="FFFFFF"/>
                </a:solidFill>
              </a:defRPr>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SPEAKER NAME</a:t>
            </a:r>
            <a:br>
              <a:rPr lang="en-US" dirty="0"/>
            </a:br>
            <a:r>
              <a:rPr lang="en-US" dirty="0"/>
              <a:t>Title</a:t>
            </a:r>
          </a:p>
        </p:txBody>
      </p:sp>
      <p:sp>
        <p:nvSpPr>
          <p:cNvPr id="11" name="Content Placeholder 2"/>
          <p:cNvSpPr>
            <a:spLocks noGrp="1"/>
          </p:cNvSpPr>
          <p:nvPr>
            <p:ph sz="half" idx="10" hasCustomPrompt="1"/>
          </p:nvPr>
        </p:nvSpPr>
        <p:spPr>
          <a:xfrm>
            <a:off x="685800" y="4584556"/>
            <a:ext cx="5042385" cy="871768"/>
          </a:xfrm>
        </p:spPr>
        <p:txBody>
          <a:bodyPr/>
          <a:lstStyle>
            <a:lvl1pPr marL="0" indent="0">
              <a:buClr>
                <a:srgbClr val="164282"/>
              </a:buClr>
              <a:buFontTx/>
              <a:buNone/>
              <a:defRPr sz="2400" b="0" i="1" baseline="0">
                <a:solidFill>
                  <a:srgbClr val="FFFFFF"/>
                </a:solidFill>
              </a:defRPr>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Company</a:t>
            </a:r>
          </a:p>
        </p:txBody>
      </p:sp>
    </p:spTree>
    <p:extLst>
      <p:ext uri="{BB962C8B-B14F-4D97-AF65-F5344CB8AC3E}">
        <p14:creationId xmlns:p14="http://schemas.microsoft.com/office/powerpoint/2010/main" val="110111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ith photos">
    <p:spTree>
      <p:nvGrpSpPr>
        <p:cNvPr id="1" name=""/>
        <p:cNvGrpSpPr/>
        <p:nvPr/>
      </p:nvGrpSpPr>
      <p:grpSpPr>
        <a:xfrm>
          <a:off x="0" y="0"/>
          <a:ext cx="0" cy="0"/>
          <a:chOff x="0" y="0"/>
          <a:chExt cx="0" cy="0"/>
        </a:xfrm>
      </p:grpSpPr>
      <p:sp>
        <p:nvSpPr>
          <p:cNvPr id="13" name="Rectangle 12"/>
          <p:cNvSpPr/>
          <p:nvPr userDrawn="1"/>
        </p:nvSpPr>
        <p:spPr>
          <a:xfrm>
            <a:off x="4495800" y="3505200"/>
            <a:ext cx="4648200" cy="33528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nstantia"/>
              <a:ea typeface="+mn-ea"/>
              <a:cs typeface="+mn-cs"/>
            </a:endParaRPr>
          </a:p>
        </p:txBody>
      </p:sp>
      <p:pic>
        <p:nvPicPr>
          <p:cNvPr id="14" name="Picture 13"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4114800" y="2743200"/>
            <a:ext cx="4926104" cy="5054004"/>
          </a:xfrm>
          <a:prstGeom prst="rect">
            <a:avLst/>
          </a:prstGeom>
        </p:spPr>
      </p:pic>
      <p:sp>
        <p:nvSpPr>
          <p:cNvPr id="15" name="Rectangle 14"/>
          <p:cNvSpPr/>
          <p:nvPr userDrawn="1"/>
        </p:nvSpPr>
        <p:spPr>
          <a:xfrm>
            <a:off x="0" y="0"/>
            <a:ext cx="4495800" cy="3505200"/>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cxnSp>
        <p:nvCxnSpPr>
          <p:cNvPr id="17" name="Straight Connector 16"/>
          <p:cNvCxnSpPr/>
          <p:nvPr userDrawn="1"/>
        </p:nvCxnSpPr>
        <p:spPr>
          <a:xfrm>
            <a:off x="381000" y="6248400"/>
            <a:ext cx="3377784" cy="0"/>
          </a:xfrm>
          <a:prstGeom prst="line">
            <a:avLst/>
          </a:prstGeom>
          <a:noFill/>
          <a:ln w="12700" cap="flat" cmpd="sng" algn="ctr">
            <a:solidFill>
              <a:sysClr val="window" lastClr="FFFFFF"/>
            </a:solidFill>
            <a:prstDash val="solid"/>
          </a:ln>
          <a:effectLst/>
        </p:spPr>
      </p:cxnSp>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10200" y="3657600"/>
            <a:ext cx="2997200" cy="2997200"/>
          </a:xfrm>
          <a:prstGeom prst="rect">
            <a:avLst/>
          </a:prstGeom>
        </p:spPr>
      </p:pic>
      <p:cxnSp>
        <p:nvCxnSpPr>
          <p:cNvPr id="19" name="Straight Connector 18"/>
          <p:cNvCxnSpPr/>
          <p:nvPr userDrawn="1"/>
        </p:nvCxnSpPr>
        <p:spPr>
          <a:xfrm>
            <a:off x="381000" y="6705600"/>
            <a:ext cx="3377784" cy="0"/>
          </a:xfrm>
          <a:prstGeom prst="line">
            <a:avLst/>
          </a:prstGeom>
          <a:noFill/>
          <a:ln w="12700" cap="flat" cmpd="sng" algn="ctr">
            <a:solidFill>
              <a:sysClr val="window" lastClr="FFFFFF"/>
            </a:solidFill>
            <a:prstDash val="solid"/>
          </a:ln>
          <a:effectLst/>
        </p:spPr>
      </p:cxnSp>
      <p:sp>
        <p:nvSpPr>
          <p:cNvPr id="2" name="Title 1"/>
          <p:cNvSpPr>
            <a:spLocks noGrp="1"/>
          </p:cNvSpPr>
          <p:nvPr>
            <p:ph type="title" hasCustomPrompt="1"/>
          </p:nvPr>
        </p:nvSpPr>
        <p:spPr>
          <a:xfrm>
            <a:off x="381000" y="596354"/>
            <a:ext cx="4114800" cy="2422727"/>
          </a:xfrm>
        </p:spPr>
        <p:txBody>
          <a:bodyPr/>
          <a:lstStyle>
            <a:lvl1pPr algn="l">
              <a:lnSpc>
                <a:spcPct val="80000"/>
              </a:lnSpc>
              <a:defRPr b="1" baseline="0">
                <a:solidFill>
                  <a:schemeClr val="bg1"/>
                </a:solidFill>
              </a:defRPr>
            </a:lvl1pPr>
          </a:lstStyle>
          <a:p>
            <a:r>
              <a:rPr lang="en-US" dirty="0"/>
              <a:t>This is a</a:t>
            </a:r>
            <a:br>
              <a:rPr lang="en-US" dirty="0"/>
            </a:br>
            <a:r>
              <a:rPr lang="en-US" dirty="0"/>
              <a:t>Title Page</a:t>
            </a:r>
            <a:br>
              <a:rPr lang="en-US" dirty="0"/>
            </a:br>
            <a:r>
              <a:rPr lang="en-US" dirty="0"/>
              <a:t>Headline </a:t>
            </a:r>
            <a:br>
              <a:rPr lang="en-US" dirty="0"/>
            </a:br>
            <a:r>
              <a:rPr lang="en-US" dirty="0"/>
              <a:t>Style</a:t>
            </a:r>
          </a:p>
        </p:txBody>
      </p:sp>
      <p:sp>
        <p:nvSpPr>
          <p:cNvPr id="20" name="Picture Placeholder 2"/>
          <p:cNvSpPr>
            <a:spLocks noGrp="1"/>
          </p:cNvSpPr>
          <p:nvPr>
            <p:ph type="pic" idx="13"/>
          </p:nvPr>
        </p:nvSpPr>
        <p:spPr>
          <a:xfrm>
            <a:off x="4495800" y="13359"/>
            <a:ext cx="4648200" cy="3491841"/>
          </a:xfrm>
          <a:solidFill>
            <a:srgbClr val="FFFFFF"/>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21" name="Picture Placeholder 2"/>
          <p:cNvSpPr>
            <a:spLocks noGrp="1"/>
          </p:cNvSpPr>
          <p:nvPr>
            <p:ph type="pic" idx="14"/>
          </p:nvPr>
        </p:nvSpPr>
        <p:spPr>
          <a:xfrm>
            <a:off x="0" y="3505201"/>
            <a:ext cx="4495800" cy="3352800"/>
          </a:xfrm>
          <a:solidFill>
            <a:srgbClr val="FFFFFF"/>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421196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grpSp>
        <p:nvGrpSpPr>
          <p:cNvPr id="7" name="Group 6"/>
          <p:cNvGrpSpPr/>
          <p:nvPr userDrawn="1"/>
        </p:nvGrpSpPr>
        <p:grpSpPr>
          <a:xfrm>
            <a:off x="0" y="1"/>
            <a:ext cx="9144000" cy="1523999"/>
            <a:chOff x="0" y="1"/>
            <a:chExt cx="9144000" cy="1523999"/>
          </a:xfrm>
        </p:grpSpPr>
        <p:sp>
          <p:nvSpPr>
            <p:cNvPr id="8" name="Rectangle 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9" name="Rectangle 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10" name="Picture 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11" name="Title 1"/>
          <p:cNvSpPr>
            <a:spLocks noGrp="1"/>
          </p:cNvSpPr>
          <p:nvPr>
            <p:ph type="title" hasCustomPrompt="1"/>
          </p:nvPr>
        </p:nvSpPr>
        <p:spPr>
          <a:xfrm>
            <a:off x="457200" y="274638"/>
            <a:ext cx="8229600" cy="1143000"/>
          </a:xfrm>
        </p:spPr>
        <p:txBody>
          <a:bodyPr/>
          <a:lstStyle>
            <a:lvl1pPr algn="l">
              <a:defRPr b="1">
                <a:solidFill>
                  <a:schemeClr val="bg1"/>
                </a:solidFill>
              </a:defRPr>
            </a:lvl1pPr>
          </a:lstStyle>
          <a:p>
            <a:r>
              <a:rPr lang="en-US" dirty="0"/>
              <a:t>The Headline</a:t>
            </a:r>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1732760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1"/>
      </p:bgRef>
    </p:bg>
    <p:spTree>
      <p:nvGrpSpPr>
        <p:cNvPr id="1" name=""/>
        <p:cNvGrpSpPr/>
        <p:nvPr/>
      </p:nvGrpSpPr>
      <p:grpSpPr>
        <a:xfrm>
          <a:off x="0" y="0"/>
          <a:ext cx="0" cy="0"/>
          <a:chOff x="0" y="0"/>
          <a:chExt cx="0" cy="0"/>
        </a:xfrm>
      </p:grpSpPr>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a:t>The Headline</a:t>
            </a:r>
          </a:p>
        </p:txBody>
      </p:sp>
      <p:sp>
        <p:nvSpPr>
          <p:cNvPr id="3" name="Content Placeholder 2"/>
          <p:cNvSpPr>
            <a:spLocks noGrp="1"/>
          </p:cNvSpPr>
          <p:nvPr>
            <p:ph sz="half" idx="1" hasCustomPrompt="1"/>
          </p:nvPr>
        </p:nvSpPr>
        <p:spPr>
          <a:xfrm>
            <a:off x="457200"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8" name="Content Placeholder 2"/>
          <p:cNvSpPr>
            <a:spLocks noGrp="1"/>
          </p:cNvSpPr>
          <p:nvPr>
            <p:ph sz="half" idx="13" hasCustomPrompt="1"/>
          </p:nvPr>
        </p:nvSpPr>
        <p:spPr>
          <a:xfrm>
            <a:off x="4698873"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56551954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lai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
        <p:nvSpPr>
          <p:cNvPr id="17" name="Rectangle 16"/>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8"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Tree>
    <p:extLst>
      <p:ext uri="{BB962C8B-B14F-4D97-AF65-F5344CB8AC3E}">
        <p14:creationId xmlns:p14="http://schemas.microsoft.com/office/powerpoint/2010/main" val="1798512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2 column Plai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
        <p:nvSpPr>
          <p:cNvPr id="17" name="Rectangle 16"/>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8"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
        <p:nvSpPr>
          <p:cNvPr id="9" name="Content Placeholder 2"/>
          <p:cNvSpPr>
            <a:spLocks noGrp="1"/>
          </p:cNvSpPr>
          <p:nvPr>
            <p:ph sz="half" idx="1" hasCustomPrompt="1"/>
          </p:nvPr>
        </p:nvSpPr>
        <p:spPr>
          <a:xfrm>
            <a:off x="457200"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0" name="Content Placeholder 2"/>
          <p:cNvSpPr>
            <a:spLocks noGrp="1"/>
          </p:cNvSpPr>
          <p:nvPr>
            <p:ph sz="half" idx="13" hasCustomPrompt="1"/>
          </p:nvPr>
        </p:nvSpPr>
        <p:spPr>
          <a:xfrm>
            <a:off x="4698873"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Tree>
    <p:extLst>
      <p:ext uri="{BB962C8B-B14F-4D97-AF65-F5344CB8AC3E}">
        <p14:creationId xmlns:p14="http://schemas.microsoft.com/office/powerpoint/2010/main" val="2060738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3" name="Rectangle 12"/>
          <p:cNvSpPr/>
          <p:nvPr userDrawn="1"/>
        </p:nvSpPr>
        <p:spPr>
          <a:xfrm>
            <a:off x="0" y="1524000"/>
            <a:ext cx="9144000" cy="4876800"/>
          </a:xfrm>
          <a:prstGeom prst="rect">
            <a:avLst/>
          </a:prstGeom>
          <a:solidFill>
            <a:srgbClr val="0260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grpSp>
        <p:nvGrpSpPr>
          <p:cNvPr id="7" name="Group 6"/>
          <p:cNvGrpSpPr/>
          <p:nvPr userDrawn="1"/>
        </p:nvGrpSpPr>
        <p:grpSpPr>
          <a:xfrm>
            <a:off x="0" y="1"/>
            <a:ext cx="9144000" cy="1523999"/>
            <a:chOff x="0" y="1"/>
            <a:chExt cx="9144000" cy="1523999"/>
          </a:xfrm>
        </p:grpSpPr>
        <p:sp>
          <p:nvSpPr>
            <p:cNvPr id="8" name="Rectangle 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9" name="Rectangle 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10" name="Picture 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11" name="Title 1"/>
          <p:cNvSpPr>
            <a:spLocks noGrp="1"/>
          </p:cNvSpPr>
          <p:nvPr>
            <p:ph type="title" hasCustomPrompt="1"/>
          </p:nvPr>
        </p:nvSpPr>
        <p:spPr>
          <a:xfrm>
            <a:off x="457200" y="274638"/>
            <a:ext cx="8229600" cy="1143000"/>
          </a:xfrm>
        </p:spPr>
        <p:txBody>
          <a:bodyPr/>
          <a:lstStyle>
            <a:lvl1pPr algn="l">
              <a:defRPr b="1">
                <a:solidFill>
                  <a:schemeClr val="bg1"/>
                </a:solidFill>
              </a:defRPr>
            </a:lvl1pPr>
          </a:lstStyle>
          <a:p>
            <a:r>
              <a:rPr lang="en-US" dirty="0"/>
              <a:t>The Headline</a:t>
            </a:r>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Tx/>
              <a:buFont typeface="Lucida Grande"/>
              <a:buChar char="•"/>
              <a:defRPr sz="2400" b="1">
                <a:solidFill>
                  <a:srgbClr val="FFFFFF"/>
                </a:solidFill>
              </a:defRPr>
            </a:lvl1pPr>
            <a:lvl2pPr marL="742950" indent="-285750">
              <a:buFont typeface="Arial"/>
              <a:buChar char="–"/>
              <a:defRPr sz="2000">
                <a:solidFill>
                  <a:srgbClr val="FFFFFF"/>
                </a:solidFill>
              </a:defRPr>
            </a:lvl2pPr>
            <a:lvl3pPr>
              <a:defRPr sz="1600">
                <a:solidFill>
                  <a:srgbClr val="FFFFFF"/>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1517622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3495F-27FE-7F4C-B5F6-27ED40EC04EA}" type="datetimeFigureOut">
              <a:rPr lang="en-US" smtClean="0"/>
              <a:pPr/>
              <a:t>6/18/25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D270D-290D-9845-9971-969DE126CE7F}" type="slidenum">
              <a:rPr lang="en-US" smtClean="0"/>
              <a:pPr/>
              <a:t>‹#›</a:t>
            </a:fld>
            <a:endParaRPr lang="en-US"/>
          </a:p>
        </p:txBody>
      </p:sp>
    </p:spTree>
    <p:extLst>
      <p:ext uri="{BB962C8B-B14F-4D97-AF65-F5344CB8AC3E}">
        <p14:creationId xmlns:p14="http://schemas.microsoft.com/office/powerpoint/2010/main" val="453606500"/>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668" r:id="rId3"/>
    <p:sldLayoutId id="2147483654" r:id="rId4"/>
    <p:sldLayoutId id="2147483650" r:id="rId5"/>
    <p:sldLayoutId id="2147483652" r:id="rId6"/>
    <p:sldLayoutId id="2147483665" r:id="rId7"/>
    <p:sldLayoutId id="2147483666" r:id="rId8"/>
    <p:sldLayoutId id="2147483662" r:id="rId9"/>
    <p:sldLayoutId id="2147483661" r:id="rId10"/>
    <p:sldLayoutId id="2147483664" r:id="rId11"/>
    <p:sldLayoutId id="2147483663" r:id="rId12"/>
    <p:sldLayoutId id="2147483669" r:id="rId13"/>
    <p:sldLayoutId id="2147483670" r:id="rId14"/>
    <p:sldLayoutId id="2147483660" r:id="rId15"/>
    <p:sldLayoutId id="2147483672" r:id="rId1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hyperlink" Target="http://www.humankinetics.com/"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doi.org/10.1007/s10916-022-01837-9" TargetMode="External"/><Relationship Id="rId2" Type="http://schemas.openxmlformats.org/officeDocument/2006/relationships/hyperlink" Target="https://simply.coach/blog/writing-darp-note-guide-examples/"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https://hospicechaplaincy.com/2020/02/23/five-steps-to-proper-hospice-chaplain-documentation/"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hyperlink" Target="https://www.spiritualcareassociation.org/foundational-papers/" TargetMode="Externa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spiritualcareassociation.org/foundational-papers/"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spiritualcareassociation.org/foundational-papers/" TargetMode="Externa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spiritualcareassociation.org/foundational-papers/" TargetMode="Externa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hyperlink" Target="https://www.spiritualcareassociation.org/foundational-papers/" TargetMode="External"/><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2" Type="http://schemas.openxmlformats.org/officeDocument/2006/relationships/hyperlink" Target="https://hospicechaplaincy.com/2020/02/23/five-steps-to-proper-hospice-chaplain-documentation/"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hospicechaplaincy.com/2020/02/23/five-steps-to-proper-hospice-chaplain-documentation/"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hyperlink" Target="https://hospicechaplaincy.com/2020/02/23/five-steps-to-proper-hospice-chaplain-documentation/"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hospicechaplaincy.com/2020/02/23/five-steps-to-proper-hospice-chaplain-documentation/"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hospicechaplaincy.com/2020/02/23/five-steps-to-proper-hospice-chaplain-documentation/"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hyperlink" Target="https://hospicechaplaincy.com/2020/02/23/five-steps-to-proper-hospice-chaplain-documentation/"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https://journals.sagepub.com/doi/10.1177/1542305021991065?icid=int.sj-full-text.similar-articles.7" TargetMode="External"/><Relationship Id="rId2" Type="http://schemas.openxmlformats.org/officeDocument/2006/relationships/hyperlink" Target="https://pmc.ncbi.nlm.nih.gov/articles/PMC10262946/" TargetMode="External"/><Relationship Id="rId1" Type="http://schemas.openxmlformats.org/officeDocument/2006/relationships/slideLayout" Target="../slideLayouts/slideLayout5.xml"/><Relationship Id="rId4" Type="http://schemas.openxmlformats.org/officeDocument/2006/relationships/hyperlink" Target="https://www.jpsmjournal.com/article/S0885-3924(19)30920-0/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hyperlink" Target="https://journals.sagepub.com/doi/10.1177/1542305021991065?icid=int.sj-full-text.similar-articles.7" TargetMode="External"/><Relationship Id="rId2" Type="http://schemas.openxmlformats.org/officeDocument/2006/relationships/hyperlink" Target="https://pmc.ncbi.nlm.nih.gov/articles/PMC10262946/" TargetMode="External"/><Relationship Id="rId1" Type="http://schemas.openxmlformats.org/officeDocument/2006/relationships/slideLayout" Target="../slideLayouts/slideLayout5.xml"/><Relationship Id="rId4" Type="http://schemas.openxmlformats.org/officeDocument/2006/relationships/hyperlink" Target="https://www.jpsmjournal.com/article/S0885-3924(19)30920-0/pd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sz="4000" dirty="0"/>
            </a:br>
            <a:br>
              <a:rPr lang="en-US" sz="4000" dirty="0"/>
            </a:br>
            <a:r>
              <a:rPr lang="en-US" sz="4000" b="0" dirty="0"/>
              <a:t>Documentation: How Chaplains Communicate with Staff</a:t>
            </a:r>
            <a:br>
              <a:rPr lang="en-US" sz="4000" dirty="0"/>
            </a:br>
            <a:br>
              <a:rPr lang="en-US" sz="4000" dirty="0"/>
            </a:br>
            <a:r>
              <a:rPr lang="en-US" sz="4000" dirty="0"/>
              <a:t> </a:t>
            </a:r>
          </a:p>
        </p:txBody>
      </p:sp>
      <p:sp>
        <p:nvSpPr>
          <p:cNvPr id="4" name="Content Placeholder 3"/>
          <p:cNvSpPr>
            <a:spLocks noGrp="1"/>
          </p:cNvSpPr>
          <p:nvPr>
            <p:ph sz="half" idx="1"/>
          </p:nvPr>
        </p:nvSpPr>
        <p:spPr>
          <a:xfrm>
            <a:off x="685800" y="3863454"/>
            <a:ext cx="6299200" cy="871768"/>
          </a:xfrm>
        </p:spPr>
        <p:txBody>
          <a:bodyPr/>
          <a:lstStyle/>
          <a:p>
            <a:r>
              <a:rPr lang="en-US" dirty="0"/>
              <a:t>Dr. Charles James Parker, </a:t>
            </a:r>
            <a:r>
              <a:rPr lang="en-US" dirty="0" err="1"/>
              <a:t>EdD</a:t>
            </a:r>
            <a:r>
              <a:rPr lang="en-US" dirty="0"/>
              <a:t>, </a:t>
            </a:r>
            <a:r>
              <a:rPr lang="en-US" dirty="0" err="1"/>
              <a:t>MDiv</a:t>
            </a:r>
            <a:r>
              <a:rPr lang="en-US" dirty="0"/>
              <a:t>, APBCC-HPC</a:t>
            </a:r>
          </a:p>
        </p:txBody>
      </p:sp>
      <p:sp>
        <p:nvSpPr>
          <p:cNvPr id="5" name="Content Placeholder 4"/>
          <p:cNvSpPr>
            <a:spLocks noGrp="1"/>
          </p:cNvSpPr>
          <p:nvPr>
            <p:ph sz="half" idx="10"/>
          </p:nvPr>
        </p:nvSpPr>
        <p:spPr>
          <a:xfrm>
            <a:off x="685800" y="4584555"/>
            <a:ext cx="6299200" cy="2273445"/>
          </a:xfrm>
        </p:spPr>
        <p:txBody>
          <a:bodyPr>
            <a:normAutofit/>
          </a:bodyPr>
          <a:lstStyle/>
          <a:p>
            <a:endParaRPr lang="en-US" dirty="0"/>
          </a:p>
          <a:p>
            <a:r>
              <a:rPr lang="en-US" dirty="0"/>
              <a:t>Director, Hospice &amp; Palliative Care Division</a:t>
            </a:r>
          </a:p>
          <a:p>
            <a:r>
              <a:rPr lang="en-US" dirty="0"/>
              <a:t>Spiritual Care Association New York, NY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Reflection of Patient Encounter</a:t>
            </a:r>
          </a:p>
        </p:txBody>
      </p:sp>
      <p:sp>
        <p:nvSpPr>
          <p:cNvPr id="4" name="Text Box 6"/>
          <p:cNvSpPr txBox="1">
            <a:spLocks noGrp="1" noChangeArrowheads="1"/>
          </p:cNvSpPr>
          <p:nvPr>
            <p:ph sz="half" idx="1"/>
          </p:nvPr>
        </p:nvSpPr>
        <p:spPr bwMode="auto">
          <a:xfrm>
            <a:off x="350268" y="1791377"/>
            <a:ext cx="8443463" cy="5453801"/>
          </a:xfrm>
          <a:prstGeom prst="rect">
            <a:avLst/>
          </a:prstGeom>
          <a:noFill/>
          <a:ln>
            <a:noFill/>
          </a:ln>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spcBef>
                <a:spcPct val="50000"/>
              </a:spcBef>
            </a:pPr>
            <a:r>
              <a:rPr lang="en-US" altLang="ja-JP" sz="2800" dirty="0">
                <a:effectLst>
                  <a:outerShdw blurRad="38100" dist="38100" dir="2700000" algn="tl">
                    <a:srgbClr val="DDDDDD"/>
                  </a:outerShdw>
                </a:effectLst>
                <a:latin typeface="Arial" charset="0"/>
                <a:cs typeface="Times New Roman" charset="0"/>
              </a:rPr>
              <a:t>Example of Chaplain’s Reflection</a:t>
            </a:r>
          </a:p>
          <a:p>
            <a:pPr lvl="1"/>
            <a:r>
              <a:rPr lang="en-US" b="1" i="1" dirty="0"/>
              <a:t>Encounter:</a:t>
            </a:r>
            <a:r>
              <a:rPr lang="en-US" b="0" dirty="0"/>
              <a:t> A chaplain visits a patient who is facing a terminal illness and expresses fear and anxiety about death.</a:t>
            </a:r>
          </a:p>
          <a:p>
            <a:pPr lvl="1"/>
            <a:r>
              <a:rPr lang="en-US" b="1" i="1" dirty="0"/>
              <a:t>Reflection: </a:t>
            </a:r>
            <a:r>
              <a:rPr lang="en-US" b="0" dirty="0"/>
              <a:t>The chaplain might reflect on how they responded to the patient's fear, what interventions were helpful, and how they could have better supported the patient's spiritual and emotional needs.</a:t>
            </a:r>
          </a:p>
          <a:p>
            <a:pPr lvl="1"/>
            <a:r>
              <a:rPr lang="en-US" b="1" i="1" dirty="0"/>
              <a:t>Action Plan:</a:t>
            </a:r>
            <a:r>
              <a:rPr lang="en-US" b="0" dirty="0"/>
              <a:t> Based on the reflection, the chaplain might decide to further explore the patient's spiritual beliefs, offer specific resources for coping with death anxiety, or seek additional </a:t>
            </a:r>
            <a:r>
              <a:rPr lang="en-US" dirty="0"/>
              <a:t>training</a:t>
            </a:r>
            <a:r>
              <a:rPr lang="en-US" b="0" dirty="0"/>
              <a:t> in end-of-life care.</a:t>
            </a:r>
            <a:endParaRPr lang="en-US" altLang="ja-JP" sz="2800" dirty="0">
              <a:effectLst>
                <a:outerShdw blurRad="38100" dist="38100" dir="2700000" algn="tl">
                  <a:srgbClr val="DDDDDD"/>
                </a:outerShdw>
              </a:effectLst>
              <a:latin typeface="Arial" charset="0"/>
              <a:cs typeface="Times New Roman" charset="0"/>
            </a:endParaRPr>
          </a:p>
          <a:p>
            <a:pPr eaLnBrk="1" hangingPunct="1">
              <a:spcBef>
                <a:spcPct val="50000"/>
              </a:spcBef>
            </a:pPr>
            <a:endParaRPr lang="en-US" altLang="ja-JP" sz="2800" dirty="0">
              <a:effectLst>
                <a:outerShdw blurRad="38100" dist="38100" dir="2700000" algn="tl">
                  <a:srgbClr val="DDDDDD"/>
                </a:outerShdw>
              </a:effectLst>
              <a:latin typeface="Arial" charset="0"/>
            </a:endParaRPr>
          </a:p>
        </p:txBody>
      </p:sp>
    </p:spTree>
    <p:extLst>
      <p:ext uri="{BB962C8B-B14F-4D97-AF65-F5344CB8AC3E}">
        <p14:creationId xmlns:p14="http://schemas.microsoft.com/office/powerpoint/2010/main" val="389892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20982" y="2452255"/>
            <a:ext cx="5666509" cy="1754326"/>
          </a:xfrm>
          <a:prstGeom prst="rect">
            <a:avLst/>
          </a:prstGeom>
          <a:noFill/>
        </p:spPr>
        <p:txBody>
          <a:bodyPr wrap="square" rtlCol="0">
            <a:spAutoFit/>
          </a:bodyPr>
          <a:lstStyle/>
          <a:p>
            <a:pPr algn="ctr"/>
            <a:r>
              <a:rPr lang="en-US" sz="3600" b="1" dirty="0">
                <a:solidFill>
                  <a:schemeClr val="bg1"/>
                </a:solidFill>
              </a:rPr>
              <a:t>Now it’s time for the chaplain to start the charting process</a:t>
            </a:r>
          </a:p>
        </p:txBody>
      </p:sp>
    </p:spTree>
    <p:extLst>
      <p:ext uri="{BB962C8B-B14F-4D97-AF65-F5344CB8AC3E}">
        <p14:creationId xmlns:p14="http://schemas.microsoft.com/office/powerpoint/2010/main" val="814502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0E08-3EBD-3140-9443-9C9184FE3C6B}"/>
              </a:ext>
            </a:extLst>
          </p:cNvPr>
          <p:cNvSpPr>
            <a:spLocks noGrp="1"/>
          </p:cNvSpPr>
          <p:nvPr>
            <p:ph type="title"/>
          </p:nvPr>
        </p:nvSpPr>
        <p:spPr/>
        <p:txBody>
          <a:bodyPr>
            <a:noAutofit/>
          </a:bodyPr>
          <a:lstStyle/>
          <a:p>
            <a:r>
              <a:rPr lang="en-US" sz="3600" dirty="0"/>
              <a:t>Utilization of Charting/Documentation Framework</a:t>
            </a:r>
            <a:br>
              <a:rPr lang="en-US" sz="3600" dirty="0"/>
            </a:br>
            <a:endParaRPr lang="en-US" sz="3600" dirty="0"/>
          </a:p>
        </p:txBody>
      </p:sp>
      <p:sp>
        <p:nvSpPr>
          <p:cNvPr id="3" name="Content Placeholder 2">
            <a:extLst>
              <a:ext uri="{FF2B5EF4-FFF2-40B4-BE49-F238E27FC236}">
                <a16:creationId xmlns:a16="http://schemas.microsoft.com/office/drawing/2014/main" id="{6DBA4933-BFF8-B54A-A6D3-6060146A3D94}"/>
              </a:ext>
            </a:extLst>
          </p:cNvPr>
          <p:cNvSpPr>
            <a:spLocks noGrp="1"/>
          </p:cNvSpPr>
          <p:nvPr>
            <p:ph sz="half" idx="1"/>
          </p:nvPr>
        </p:nvSpPr>
        <p:spPr/>
        <p:txBody>
          <a:bodyPr>
            <a:normAutofit fontScale="85000" lnSpcReduction="10000"/>
          </a:bodyPr>
          <a:lstStyle/>
          <a:p>
            <a:r>
              <a:rPr lang="en-US" dirty="0"/>
              <a:t>“Structure and Standardization significantly improves the quality of electronic health records”.</a:t>
            </a:r>
          </a:p>
          <a:p>
            <a:endParaRPr lang="en-US" dirty="0"/>
          </a:p>
          <a:p>
            <a:r>
              <a:rPr lang="en-US" dirty="0"/>
              <a:t>“</a:t>
            </a:r>
            <a:r>
              <a:rPr lang="mr-IN" dirty="0"/>
              <a:t>…</a:t>
            </a:r>
            <a:r>
              <a:rPr lang="en-US" dirty="0"/>
              <a:t>increasingly used for</a:t>
            </a:r>
            <a:r>
              <a:rPr lang="mr-IN" dirty="0"/>
              <a:t>…</a:t>
            </a:r>
            <a:r>
              <a:rPr lang="en-US" dirty="0"/>
              <a:t>quality measurement, finance, and research”.</a:t>
            </a:r>
          </a:p>
          <a:p>
            <a:endParaRPr lang="en-US" dirty="0"/>
          </a:p>
          <a:p>
            <a:r>
              <a:rPr lang="en-US" dirty="0"/>
              <a:t>“</a:t>
            </a:r>
            <a:r>
              <a:rPr lang="mr-IN" dirty="0"/>
              <a:t>…</a:t>
            </a:r>
            <a:r>
              <a:rPr lang="en-US" dirty="0"/>
              <a:t>can improve provider efficiency and decrease documentation time”.</a:t>
            </a:r>
          </a:p>
          <a:p>
            <a:endParaRPr lang="en-US" dirty="0"/>
          </a:p>
          <a:p>
            <a:r>
              <a:rPr lang="en-US" dirty="0"/>
              <a:t>“</a:t>
            </a:r>
            <a:r>
              <a:rPr lang="mr-IN" dirty="0"/>
              <a:t>…</a:t>
            </a:r>
            <a:r>
              <a:rPr lang="en-US" dirty="0"/>
              <a:t>significantly longer longer than unstructured notes, but</a:t>
            </a:r>
            <a:r>
              <a:rPr lang="mr-IN" dirty="0"/>
              <a:t>…</a:t>
            </a:r>
            <a:r>
              <a:rPr lang="en-US" dirty="0"/>
              <a:t>more concise</a:t>
            </a:r>
            <a:r>
              <a:rPr lang="mr-IN" dirty="0"/>
              <a:t>…</a:t>
            </a:r>
            <a:r>
              <a:rPr lang="en-US" dirty="0"/>
              <a:t>”.</a:t>
            </a:r>
          </a:p>
          <a:p>
            <a:endParaRPr lang="en-US" dirty="0"/>
          </a:p>
          <a:p>
            <a:pPr marL="0" indent="0">
              <a:buNone/>
            </a:pPr>
            <a:r>
              <a:rPr lang="en-US" sz="1400" b="0" dirty="0"/>
              <a:t>Ebbers, T., Kool, R.B., </a:t>
            </a:r>
            <a:r>
              <a:rPr lang="en-US" sz="1400" b="0" dirty="0" err="1"/>
              <a:t>Smeele</a:t>
            </a:r>
            <a:r>
              <a:rPr lang="en-US" sz="1400" b="0" dirty="0"/>
              <a:t>, L.E. </a:t>
            </a:r>
            <a:r>
              <a:rPr lang="en-US" sz="1400" b="0" i="1" dirty="0"/>
              <a:t>et al.</a:t>
            </a:r>
            <a:r>
              <a:rPr lang="en-US" sz="1400" b="0" dirty="0"/>
              <a:t> The Impact of Structured and Standardized Documentation on Documentation Quality; a Multicenter, Retrospective Study. </a:t>
            </a:r>
            <a:r>
              <a:rPr lang="en-US" sz="1400" b="0" i="1" dirty="0"/>
              <a:t>J Med </a:t>
            </a:r>
            <a:r>
              <a:rPr lang="en-US" sz="1400" b="0" i="1" dirty="0" err="1"/>
              <a:t>Syst</a:t>
            </a:r>
            <a:r>
              <a:rPr lang="en-US" sz="1400" b="0" dirty="0"/>
              <a:t> </a:t>
            </a:r>
            <a:r>
              <a:rPr lang="en-US" sz="1400" dirty="0"/>
              <a:t>46</a:t>
            </a:r>
            <a:r>
              <a:rPr lang="en-US" sz="1400" b="0" dirty="0"/>
              <a:t>, 46 (2022). https://</a:t>
            </a:r>
            <a:r>
              <a:rPr lang="en-US" sz="1400" b="0" dirty="0" err="1"/>
              <a:t>doi.org</a:t>
            </a:r>
            <a:r>
              <a:rPr lang="en-US" sz="1400" b="0" dirty="0"/>
              <a:t>/10.1007/s10916-022-01837-9</a:t>
            </a:r>
            <a:endParaRPr lang="en-US" sz="1400" dirty="0"/>
          </a:p>
        </p:txBody>
      </p:sp>
    </p:spTree>
    <p:extLst>
      <p:ext uri="{BB962C8B-B14F-4D97-AF65-F5344CB8AC3E}">
        <p14:creationId xmlns:p14="http://schemas.microsoft.com/office/powerpoint/2010/main" val="1299553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0E08-3EBD-3140-9443-9C9184FE3C6B}"/>
              </a:ext>
            </a:extLst>
          </p:cNvPr>
          <p:cNvSpPr>
            <a:spLocks noGrp="1"/>
          </p:cNvSpPr>
          <p:nvPr>
            <p:ph type="title"/>
          </p:nvPr>
        </p:nvSpPr>
        <p:spPr/>
        <p:txBody>
          <a:bodyPr>
            <a:noAutofit/>
          </a:bodyPr>
          <a:lstStyle/>
          <a:p>
            <a:r>
              <a:rPr lang="en-US" sz="3600" dirty="0"/>
              <a:t>Utilization of Charting/Documentation Framework</a:t>
            </a:r>
            <a:br>
              <a:rPr lang="en-US" sz="3600" dirty="0"/>
            </a:br>
            <a:endParaRPr lang="en-US" sz="3600" dirty="0"/>
          </a:p>
        </p:txBody>
      </p:sp>
      <p:sp>
        <p:nvSpPr>
          <p:cNvPr id="3" name="Content Placeholder 2">
            <a:extLst>
              <a:ext uri="{FF2B5EF4-FFF2-40B4-BE49-F238E27FC236}">
                <a16:creationId xmlns:a16="http://schemas.microsoft.com/office/drawing/2014/main" id="{6DBA4933-BFF8-B54A-A6D3-6060146A3D94}"/>
              </a:ext>
            </a:extLst>
          </p:cNvPr>
          <p:cNvSpPr>
            <a:spLocks noGrp="1"/>
          </p:cNvSpPr>
          <p:nvPr>
            <p:ph sz="half" idx="1"/>
          </p:nvPr>
        </p:nvSpPr>
        <p:spPr/>
        <p:txBody>
          <a:bodyPr>
            <a:normAutofit lnSpcReduction="10000"/>
          </a:bodyPr>
          <a:lstStyle/>
          <a:p>
            <a:r>
              <a:rPr lang="en-US" dirty="0"/>
              <a:t>SOAP - “widely used method of documentation for healthcare providers</a:t>
            </a:r>
          </a:p>
          <a:p>
            <a:pPr lvl="1"/>
            <a:r>
              <a:rPr lang="en-US" dirty="0"/>
              <a:t>Subject</a:t>
            </a:r>
          </a:p>
          <a:p>
            <a:pPr lvl="1"/>
            <a:r>
              <a:rPr lang="en-US" dirty="0"/>
              <a:t>Objective </a:t>
            </a:r>
          </a:p>
          <a:p>
            <a:pPr lvl="1"/>
            <a:r>
              <a:rPr lang="en-US" dirty="0"/>
              <a:t>Assessment </a:t>
            </a:r>
          </a:p>
          <a:p>
            <a:pPr lvl="1"/>
            <a:r>
              <a:rPr lang="en-US" dirty="0"/>
              <a:t>Plan</a:t>
            </a:r>
          </a:p>
          <a:p>
            <a:pPr lvl="1"/>
            <a:endParaRPr lang="en-US" dirty="0"/>
          </a:p>
          <a:p>
            <a:r>
              <a:rPr lang="en-US" dirty="0"/>
              <a:t>“The more succinct yet thorough a SOAP note is, the easier it is for clinicians to follow”.</a:t>
            </a:r>
          </a:p>
          <a:p>
            <a:endParaRPr lang="en-US" dirty="0"/>
          </a:p>
          <a:p>
            <a:pPr marL="0" indent="0">
              <a:buNone/>
            </a:pPr>
            <a:r>
              <a:rPr lang="en-US" sz="1200" b="0" dirty="0" err="1"/>
              <a:t>Podder</a:t>
            </a:r>
            <a:r>
              <a:rPr lang="en-US" sz="1200" b="0" dirty="0"/>
              <a:t> V, Lew V, </a:t>
            </a:r>
            <a:r>
              <a:rPr lang="en-US" sz="1200" b="0" dirty="0" err="1"/>
              <a:t>Ghassemzadeh</a:t>
            </a:r>
            <a:r>
              <a:rPr lang="en-US" sz="1200" b="0" dirty="0"/>
              <a:t> S. SOAP Notes. [Updated 2023 Aug 28]. In: </a:t>
            </a:r>
            <a:r>
              <a:rPr lang="en-US" sz="1200" b="0" dirty="0" err="1"/>
              <a:t>StatPearls</a:t>
            </a:r>
            <a:r>
              <a:rPr lang="en-US" sz="1200" b="0" dirty="0"/>
              <a:t> [Internet]. Treasure Island (FL): </a:t>
            </a:r>
            <a:r>
              <a:rPr lang="en-US" sz="1200" b="0" dirty="0" err="1"/>
              <a:t>StatPearls</a:t>
            </a:r>
            <a:r>
              <a:rPr lang="en-US" sz="1200" b="0" dirty="0"/>
              <a:t> Publishing; 2025 Jan-. Available from: https://</a:t>
            </a:r>
            <a:r>
              <a:rPr lang="en-US" sz="1200" b="0" dirty="0" err="1"/>
              <a:t>www.ncbi.nlm.nih.gov</a:t>
            </a:r>
            <a:r>
              <a:rPr lang="en-US" sz="1200" b="0" dirty="0"/>
              <a:t>/books/NBK482263/</a:t>
            </a:r>
            <a:endParaRPr lang="en-US" sz="1400" dirty="0"/>
          </a:p>
        </p:txBody>
      </p:sp>
    </p:spTree>
    <p:extLst>
      <p:ext uri="{BB962C8B-B14F-4D97-AF65-F5344CB8AC3E}">
        <p14:creationId xmlns:p14="http://schemas.microsoft.com/office/powerpoint/2010/main" val="424163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0E08-3EBD-3140-9443-9C9184FE3C6B}"/>
              </a:ext>
            </a:extLst>
          </p:cNvPr>
          <p:cNvSpPr>
            <a:spLocks noGrp="1"/>
          </p:cNvSpPr>
          <p:nvPr>
            <p:ph type="title"/>
          </p:nvPr>
        </p:nvSpPr>
        <p:spPr/>
        <p:txBody>
          <a:bodyPr>
            <a:noAutofit/>
          </a:bodyPr>
          <a:lstStyle/>
          <a:p>
            <a:r>
              <a:rPr lang="en-US" sz="3600" dirty="0"/>
              <a:t>Utilization of Charting/Documentation Framework</a:t>
            </a:r>
            <a:br>
              <a:rPr lang="en-US" sz="3600" dirty="0"/>
            </a:br>
            <a:endParaRPr lang="en-US" sz="3600" dirty="0"/>
          </a:p>
        </p:txBody>
      </p:sp>
      <p:sp>
        <p:nvSpPr>
          <p:cNvPr id="3" name="Content Placeholder 2">
            <a:extLst>
              <a:ext uri="{FF2B5EF4-FFF2-40B4-BE49-F238E27FC236}">
                <a16:creationId xmlns:a16="http://schemas.microsoft.com/office/drawing/2014/main" id="{6DBA4933-BFF8-B54A-A6D3-6060146A3D94}"/>
              </a:ext>
            </a:extLst>
          </p:cNvPr>
          <p:cNvSpPr>
            <a:spLocks noGrp="1"/>
          </p:cNvSpPr>
          <p:nvPr>
            <p:ph sz="half" idx="1"/>
          </p:nvPr>
        </p:nvSpPr>
        <p:spPr/>
        <p:txBody>
          <a:bodyPr>
            <a:normAutofit fontScale="77500" lnSpcReduction="20000"/>
          </a:bodyPr>
          <a:lstStyle/>
          <a:p>
            <a:r>
              <a:rPr lang="en-US" dirty="0"/>
              <a:t>BIRP - “modified version of SOAP</a:t>
            </a:r>
            <a:r>
              <a:rPr lang="mr-IN" dirty="0"/>
              <a:t>…</a:t>
            </a:r>
            <a:r>
              <a:rPr lang="en-US" dirty="0"/>
              <a:t>widely used method of documentation in mental health”</a:t>
            </a:r>
          </a:p>
          <a:p>
            <a:pPr lvl="1"/>
            <a:r>
              <a:rPr lang="en-US" dirty="0"/>
              <a:t>Behavior</a:t>
            </a:r>
          </a:p>
          <a:p>
            <a:pPr lvl="1"/>
            <a:r>
              <a:rPr lang="en-US" dirty="0"/>
              <a:t>Intervention</a:t>
            </a:r>
          </a:p>
          <a:p>
            <a:pPr lvl="1"/>
            <a:r>
              <a:rPr lang="en-US" dirty="0"/>
              <a:t>Response</a:t>
            </a:r>
          </a:p>
          <a:p>
            <a:pPr lvl="1"/>
            <a:r>
              <a:rPr lang="en-US" dirty="0"/>
              <a:t>Plan</a:t>
            </a:r>
          </a:p>
          <a:p>
            <a:pPr lvl="1"/>
            <a:endParaRPr lang="en-US" dirty="0"/>
          </a:p>
          <a:p>
            <a:r>
              <a:rPr lang="en-US" dirty="0"/>
              <a:t>Structured and Efficient: </a:t>
            </a:r>
            <a:r>
              <a:rPr lang="en-US" b="0" dirty="0"/>
              <a:t>They provide a clear and organized way to document therapy sessions, making it easy to track progress and communicate between providers. </a:t>
            </a:r>
          </a:p>
          <a:p>
            <a:r>
              <a:rPr lang="en-US" dirty="0"/>
              <a:t>Focus on Interventions: </a:t>
            </a:r>
            <a:r>
              <a:rPr lang="en-US" b="0" dirty="0"/>
              <a:t>They highlight the effectiveness of specific interventions and the client's response to them. </a:t>
            </a:r>
          </a:p>
          <a:p>
            <a:r>
              <a:rPr lang="en-US" dirty="0"/>
              <a:t>Data-Driven: </a:t>
            </a:r>
            <a:r>
              <a:rPr lang="en-US" b="0" dirty="0"/>
              <a:t>They allow clinicians to track client responses and adjust treatment plans based on observed changes in behavior. </a:t>
            </a:r>
          </a:p>
          <a:p>
            <a:endParaRPr lang="en-US" dirty="0"/>
          </a:p>
          <a:p>
            <a:pPr marL="0" indent="0">
              <a:buNone/>
            </a:pPr>
            <a:r>
              <a:rPr lang="en-US" sz="1200" b="0" dirty="0"/>
              <a:t>Skalko, T.K &amp; Singleton, J.F, (2020). Recreational Therapy Assessment – Page 58. Human Kinetics, P.O. Box 5076, Champaign, IL 61825-5076. </a:t>
            </a:r>
            <a:r>
              <a:rPr lang="en-US" sz="1200" b="0" dirty="0">
                <a:hlinkClick r:id="rId2"/>
              </a:rPr>
              <a:t>www.humankinetics.com</a:t>
            </a:r>
            <a:r>
              <a:rPr lang="en-US" sz="1200" b="0" dirty="0"/>
              <a:t> </a:t>
            </a:r>
            <a:endParaRPr lang="en-US" sz="1400" dirty="0"/>
          </a:p>
        </p:txBody>
      </p:sp>
    </p:spTree>
    <p:extLst>
      <p:ext uri="{BB962C8B-B14F-4D97-AF65-F5344CB8AC3E}">
        <p14:creationId xmlns:p14="http://schemas.microsoft.com/office/powerpoint/2010/main" val="716344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0E08-3EBD-3140-9443-9C9184FE3C6B}"/>
              </a:ext>
            </a:extLst>
          </p:cNvPr>
          <p:cNvSpPr>
            <a:spLocks noGrp="1"/>
          </p:cNvSpPr>
          <p:nvPr>
            <p:ph type="title"/>
          </p:nvPr>
        </p:nvSpPr>
        <p:spPr/>
        <p:txBody>
          <a:bodyPr>
            <a:noAutofit/>
          </a:bodyPr>
          <a:lstStyle/>
          <a:p>
            <a:r>
              <a:rPr lang="en-US" sz="3600" dirty="0"/>
              <a:t>Utilization of Charting/Documentation Framework</a:t>
            </a:r>
            <a:br>
              <a:rPr lang="en-US" sz="3600" dirty="0"/>
            </a:br>
            <a:endParaRPr lang="en-US" sz="3600" dirty="0"/>
          </a:p>
        </p:txBody>
      </p:sp>
      <p:sp>
        <p:nvSpPr>
          <p:cNvPr id="3" name="Content Placeholder 2">
            <a:extLst>
              <a:ext uri="{FF2B5EF4-FFF2-40B4-BE49-F238E27FC236}">
                <a16:creationId xmlns:a16="http://schemas.microsoft.com/office/drawing/2014/main" id="{6DBA4933-BFF8-B54A-A6D3-6060146A3D94}"/>
              </a:ext>
            </a:extLst>
          </p:cNvPr>
          <p:cNvSpPr>
            <a:spLocks noGrp="1"/>
          </p:cNvSpPr>
          <p:nvPr>
            <p:ph sz="half" idx="1"/>
          </p:nvPr>
        </p:nvSpPr>
        <p:spPr/>
        <p:txBody>
          <a:bodyPr>
            <a:normAutofit/>
          </a:bodyPr>
          <a:lstStyle/>
          <a:p>
            <a:r>
              <a:rPr lang="en-US" dirty="0"/>
              <a:t>DARP - “modified version of SOAP</a:t>
            </a:r>
            <a:r>
              <a:rPr lang="mr-IN" dirty="0"/>
              <a:t>…</a:t>
            </a:r>
            <a:r>
              <a:rPr lang="en-US" dirty="0"/>
              <a:t>widely used method of documentation in mental health”</a:t>
            </a:r>
          </a:p>
          <a:p>
            <a:pPr lvl="1"/>
            <a:r>
              <a:rPr lang="en-US" dirty="0"/>
              <a:t>Data</a:t>
            </a:r>
          </a:p>
          <a:p>
            <a:pPr lvl="1"/>
            <a:r>
              <a:rPr lang="en-US" dirty="0"/>
              <a:t>Action</a:t>
            </a:r>
          </a:p>
          <a:p>
            <a:pPr lvl="1"/>
            <a:r>
              <a:rPr lang="en-US" dirty="0"/>
              <a:t>Response</a:t>
            </a:r>
          </a:p>
          <a:p>
            <a:pPr lvl="1"/>
            <a:r>
              <a:rPr lang="en-US" dirty="0"/>
              <a:t>Plan</a:t>
            </a:r>
          </a:p>
          <a:p>
            <a:pPr lvl="1"/>
            <a:endParaRPr lang="en-US" dirty="0"/>
          </a:p>
          <a:p>
            <a:endParaRPr lang="en-US" dirty="0"/>
          </a:p>
          <a:p>
            <a:pPr marL="0" indent="0">
              <a:buNone/>
            </a:pPr>
            <a:r>
              <a:rPr lang="en-US" sz="1200" b="0" dirty="0"/>
              <a:t>Team </a:t>
            </a:r>
            <a:r>
              <a:rPr lang="en-US" sz="1200" b="0" dirty="0" err="1"/>
              <a:t>Simply.Coach</a:t>
            </a:r>
            <a:r>
              <a:rPr lang="en-US" sz="1200" b="0" dirty="0"/>
              <a:t>. (2025). Guide to Writing DARP Notes with Examples. </a:t>
            </a:r>
            <a:r>
              <a:rPr lang="en-US" sz="1200" b="0" dirty="0">
                <a:hlinkClick r:id="rId2"/>
              </a:rPr>
              <a:t>https://simply.coach/blog/writing-darp-note-guide-examples/</a:t>
            </a:r>
            <a:r>
              <a:rPr lang="en-US" sz="1200" b="0" dirty="0"/>
              <a:t> </a:t>
            </a:r>
          </a:p>
          <a:p>
            <a:pPr marL="0" indent="0">
              <a:buNone/>
            </a:pPr>
            <a:endParaRPr lang="en-US" sz="1200" b="0" dirty="0"/>
          </a:p>
          <a:p>
            <a:pPr marL="0" indent="0">
              <a:buNone/>
            </a:pPr>
            <a:r>
              <a:rPr lang="en-US" sz="1200" b="0" dirty="0"/>
              <a:t>Ebbers, T., Kool, R.B., </a:t>
            </a:r>
            <a:r>
              <a:rPr lang="en-US" sz="1200" b="0" dirty="0" err="1"/>
              <a:t>Smeele</a:t>
            </a:r>
            <a:r>
              <a:rPr lang="en-US" sz="1200" b="0" dirty="0"/>
              <a:t>, L.E. </a:t>
            </a:r>
            <a:r>
              <a:rPr lang="en-US" sz="1200" b="0" i="1" dirty="0"/>
              <a:t>et al.</a:t>
            </a:r>
            <a:r>
              <a:rPr lang="en-US" sz="1200" b="0" dirty="0"/>
              <a:t> The Impact of Structured and Standardized Documentation on Documentation Quality; a Multicenter, Retrospective Study. </a:t>
            </a:r>
            <a:r>
              <a:rPr lang="en-US" sz="1200" b="0" i="1" dirty="0"/>
              <a:t>J Med </a:t>
            </a:r>
            <a:r>
              <a:rPr lang="en-US" sz="1200" b="0" i="1" dirty="0" err="1"/>
              <a:t>Syst</a:t>
            </a:r>
            <a:r>
              <a:rPr lang="en-US" sz="1200" b="0" dirty="0"/>
              <a:t> </a:t>
            </a:r>
            <a:r>
              <a:rPr lang="en-US" sz="1200" dirty="0"/>
              <a:t>46</a:t>
            </a:r>
            <a:r>
              <a:rPr lang="en-US" sz="1200" b="0" dirty="0"/>
              <a:t>, 46 (2022). </a:t>
            </a:r>
            <a:r>
              <a:rPr lang="en-US" sz="1200" b="0" dirty="0">
                <a:hlinkClick r:id="rId3"/>
              </a:rPr>
              <a:t>https://doi.org/10.1007/s10916-022-01837-9</a:t>
            </a:r>
            <a:r>
              <a:rPr lang="en-US" sz="1200" b="0" dirty="0"/>
              <a:t> </a:t>
            </a:r>
            <a:endParaRPr lang="en-US" sz="1200" dirty="0"/>
          </a:p>
        </p:txBody>
      </p:sp>
    </p:spTree>
    <p:extLst>
      <p:ext uri="{BB962C8B-B14F-4D97-AF65-F5344CB8AC3E}">
        <p14:creationId xmlns:p14="http://schemas.microsoft.com/office/powerpoint/2010/main" val="74898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0E08-3EBD-3140-9443-9C9184FE3C6B}"/>
              </a:ext>
            </a:extLst>
          </p:cNvPr>
          <p:cNvSpPr>
            <a:spLocks noGrp="1"/>
          </p:cNvSpPr>
          <p:nvPr>
            <p:ph type="title"/>
          </p:nvPr>
        </p:nvSpPr>
        <p:spPr/>
        <p:txBody>
          <a:bodyPr>
            <a:noAutofit/>
          </a:bodyPr>
          <a:lstStyle/>
          <a:p>
            <a:r>
              <a:rPr lang="en-US" sz="3600" dirty="0"/>
              <a:t>Utilization of Charting/Documentation Framework</a:t>
            </a:r>
            <a:br>
              <a:rPr lang="en-US" sz="3600" dirty="0"/>
            </a:br>
            <a:endParaRPr lang="en-US" sz="3600" dirty="0"/>
          </a:p>
        </p:txBody>
      </p:sp>
      <p:sp>
        <p:nvSpPr>
          <p:cNvPr id="3" name="Content Placeholder 2">
            <a:extLst>
              <a:ext uri="{FF2B5EF4-FFF2-40B4-BE49-F238E27FC236}">
                <a16:creationId xmlns:a16="http://schemas.microsoft.com/office/drawing/2014/main" id="{6DBA4933-BFF8-B54A-A6D3-6060146A3D94}"/>
              </a:ext>
            </a:extLst>
          </p:cNvPr>
          <p:cNvSpPr>
            <a:spLocks noGrp="1"/>
          </p:cNvSpPr>
          <p:nvPr>
            <p:ph sz="half" idx="1"/>
          </p:nvPr>
        </p:nvSpPr>
        <p:spPr/>
        <p:txBody>
          <a:bodyPr>
            <a:normAutofit fontScale="92500" lnSpcReduction="20000"/>
          </a:bodyPr>
          <a:lstStyle/>
          <a:p>
            <a:r>
              <a:rPr lang="en-US" dirty="0"/>
              <a:t>DAROP - “Five sections that comprise this narrative framework”</a:t>
            </a:r>
          </a:p>
          <a:p>
            <a:pPr lvl="1"/>
            <a:r>
              <a:rPr lang="en-US" dirty="0"/>
              <a:t>Data</a:t>
            </a:r>
          </a:p>
          <a:p>
            <a:pPr lvl="1"/>
            <a:r>
              <a:rPr lang="en-US" dirty="0"/>
              <a:t>Action</a:t>
            </a:r>
          </a:p>
          <a:p>
            <a:pPr lvl="1"/>
            <a:r>
              <a:rPr lang="en-US" dirty="0"/>
              <a:t>Results</a:t>
            </a:r>
          </a:p>
          <a:p>
            <a:pPr lvl="1"/>
            <a:r>
              <a:rPr lang="en-US" dirty="0"/>
              <a:t>Observations</a:t>
            </a:r>
          </a:p>
          <a:p>
            <a:pPr lvl="1"/>
            <a:r>
              <a:rPr lang="en-US" dirty="0"/>
              <a:t>Plan</a:t>
            </a:r>
          </a:p>
          <a:p>
            <a:pPr lvl="1"/>
            <a:endParaRPr lang="en-US" dirty="0"/>
          </a:p>
          <a:p>
            <a:r>
              <a:rPr lang="en-US" dirty="0"/>
              <a:t>This method is the ideal format for clinical chaplain documentation</a:t>
            </a:r>
          </a:p>
          <a:p>
            <a:pPr lvl="1"/>
            <a:endParaRPr lang="en-US" dirty="0"/>
          </a:p>
          <a:p>
            <a:endParaRPr lang="en-US" dirty="0"/>
          </a:p>
          <a:p>
            <a:pPr marL="0" indent="0">
              <a:buNone/>
            </a:pPr>
            <a:r>
              <a:rPr lang="en-US" sz="1200" b="0" dirty="0" err="1"/>
              <a:t>Ebema</a:t>
            </a:r>
            <a:r>
              <a:rPr lang="en-US" sz="1200" b="0" dirty="0"/>
              <a:t>, S. (2020). Five Steps to Proper Hospice Chaplain Documentation-For Routine Visits. </a:t>
            </a:r>
            <a:r>
              <a:rPr lang="en-US" sz="1200" b="0" dirty="0">
                <a:hlinkClick r:id="rId2"/>
              </a:rPr>
              <a:t>https://hospicechaplaincy.com/2020/02/23/five-steps-to-proper-hospice-chaplain-documentation/</a:t>
            </a:r>
            <a:r>
              <a:rPr lang="en-US" sz="1200" b="0" dirty="0"/>
              <a:t> </a:t>
            </a:r>
          </a:p>
        </p:txBody>
      </p:sp>
    </p:spTree>
    <p:extLst>
      <p:ext uri="{BB962C8B-B14F-4D97-AF65-F5344CB8AC3E}">
        <p14:creationId xmlns:p14="http://schemas.microsoft.com/office/powerpoint/2010/main" val="1632185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8CDA9-7294-35CD-7D43-2E649430550E}"/>
              </a:ext>
            </a:extLst>
          </p:cNvPr>
          <p:cNvSpPr>
            <a:spLocks noGrp="1"/>
          </p:cNvSpPr>
          <p:nvPr>
            <p:ph type="title"/>
          </p:nvPr>
        </p:nvSpPr>
        <p:spPr/>
        <p:txBody>
          <a:bodyPr>
            <a:normAutofit fontScale="90000"/>
          </a:bodyPr>
          <a:lstStyle/>
          <a:p>
            <a:r>
              <a:rPr lang="en-US" dirty="0"/>
              <a:t>Utilization of the Chaplaincy Taxonomy</a:t>
            </a:r>
          </a:p>
        </p:txBody>
      </p:sp>
      <p:sp>
        <p:nvSpPr>
          <p:cNvPr id="3" name="Content Placeholder 2">
            <a:extLst>
              <a:ext uri="{FF2B5EF4-FFF2-40B4-BE49-F238E27FC236}">
                <a16:creationId xmlns:a16="http://schemas.microsoft.com/office/drawing/2014/main" id="{4163D726-2084-D09E-F31E-B30532B6290A}"/>
              </a:ext>
            </a:extLst>
          </p:cNvPr>
          <p:cNvSpPr>
            <a:spLocks noGrp="1"/>
          </p:cNvSpPr>
          <p:nvPr>
            <p:ph sz="half" idx="1"/>
          </p:nvPr>
        </p:nvSpPr>
        <p:spPr/>
        <p:txBody>
          <a:bodyPr>
            <a:normAutofit fontScale="77500" lnSpcReduction="20000"/>
          </a:bodyPr>
          <a:lstStyle/>
          <a:p>
            <a:r>
              <a:rPr lang="en-US" dirty="0"/>
              <a:t>“The taxonomy was researched and produced with the assistance of a John Templeton Foundation grant through HealthCare Chaplaincy Network. Kevin Massey, Tom </a:t>
            </a:r>
            <a:r>
              <a:rPr lang="en-US" dirty="0" err="1"/>
              <a:t>Summerfelt</a:t>
            </a:r>
            <a:r>
              <a:rPr lang="en-US" dirty="0"/>
              <a:t>, Marilyn Barnes, and their team at Advocate Health Care (now </a:t>
            </a:r>
            <a:r>
              <a:rPr lang="en-US" dirty="0" err="1"/>
              <a:t>AdvocateAurora</a:t>
            </a:r>
            <a:r>
              <a:rPr lang="en-US" dirty="0"/>
              <a:t> Health), developed the taxonomy”. </a:t>
            </a:r>
          </a:p>
          <a:p>
            <a:pPr lvl="1"/>
            <a:r>
              <a:rPr lang="en-US" dirty="0"/>
              <a:t>Intended Effects</a:t>
            </a:r>
          </a:p>
          <a:p>
            <a:pPr lvl="1"/>
            <a:r>
              <a:rPr lang="en-US" dirty="0"/>
              <a:t>Methods</a:t>
            </a:r>
          </a:p>
          <a:p>
            <a:pPr lvl="1"/>
            <a:r>
              <a:rPr lang="en-US" dirty="0"/>
              <a:t>Interventions</a:t>
            </a:r>
          </a:p>
          <a:p>
            <a:pPr lvl="1"/>
            <a:endParaRPr lang="en-US" dirty="0"/>
          </a:p>
          <a:p>
            <a:r>
              <a:rPr lang="en-US" dirty="0"/>
              <a:t>“The Chaplaincy Taxonomy is a full, yet economical, inventory of what chaplains do and why”. </a:t>
            </a:r>
          </a:p>
          <a:p>
            <a:endParaRPr lang="en-US" dirty="0"/>
          </a:p>
          <a:p>
            <a:r>
              <a:rPr lang="en-US" sz="1600" b="0" dirty="0"/>
              <a:t>Massey et al. BMC Palliative Care (2015). What do I do? Developing a taxonomy of chaplaincy activities and interventions for spiritual care in intensive care unit palliative care. 14:10. </a:t>
            </a:r>
            <a:r>
              <a:rPr lang="nb-NO" sz="1600" b="0" dirty="0"/>
              <a:t>DOI 10.1186/s12904-015-0008-0</a:t>
            </a:r>
          </a:p>
          <a:p>
            <a:endParaRPr lang="nb-NO" sz="1600" b="0" dirty="0"/>
          </a:p>
          <a:p>
            <a:r>
              <a:rPr lang="nb-NO" sz="1600" b="0" dirty="0"/>
              <a:t>Hughes et al. (2019). The </a:t>
            </a:r>
            <a:r>
              <a:rPr lang="nb-NO" sz="1600" b="0" dirty="0" err="1"/>
              <a:t>Chaplaincy</a:t>
            </a:r>
            <a:r>
              <a:rPr lang="nb-NO" sz="1600" b="0" dirty="0"/>
              <a:t> </a:t>
            </a:r>
            <a:r>
              <a:rPr lang="nb-NO" sz="1600" b="0" dirty="0" err="1"/>
              <a:t>Taxonomy</a:t>
            </a:r>
            <a:r>
              <a:rPr lang="nb-NO" sz="1600" b="0" dirty="0"/>
              <a:t>:  </a:t>
            </a:r>
            <a:r>
              <a:rPr lang="nb-NO" sz="1600" b="0" dirty="0" err="1"/>
              <a:t>Standardizing</a:t>
            </a:r>
            <a:r>
              <a:rPr lang="nb-NO" sz="1600" b="0" dirty="0"/>
              <a:t> Spiritual Care  </a:t>
            </a:r>
            <a:r>
              <a:rPr lang="nb-NO" sz="1600" b="0" dirty="0" err="1"/>
              <a:t>Terminology</a:t>
            </a:r>
            <a:r>
              <a:rPr lang="nb-NO" sz="1600" b="0" dirty="0"/>
              <a:t>. Healthcare </a:t>
            </a:r>
            <a:r>
              <a:rPr lang="nb-NO" sz="1600" b="0" dirty="0" err="1"/>
              <a:t>Chaplaincy</a:t>
            </a:r>
            <a:r>
              <a:rPr lang="nb-NO" sz="1600" b="0" dirty="0"/>
              <a:t> Network. </a:t>
            </a:r>
            <a:r>
              <a:rPr lang="nb-NO" sz="1600" b="0" dirty="0">
                <a:hlinkClick r:id="rId2"/>
              </a:rPr>
              <a:t>https://www.spiritualcareassociation.org/foundational-papers/</a:t>
            </a:r>
            <a:r>
              <a:rPr lang="nb-NO" sz="1600" b="0" dirty="0"/>
              <a:t> </a:t>
            </a:r>
          </a:p>
          <a:p>
            <a:endParaRPr lang="nb-NO" sz="1600" b="0" dirty="0"/>
          </a:p>
          <a:p>
            <a:endParaRPr lang="en-US" sz="1500" b="0" dirty="0"/>
          </a:p>
        </p:txBody>
      </p:sp>
    </p:spTree>
    <p:extLst>
      <p:ext uri="{BB962C8B-B14F-4D97-AF65-F5344CB8AC3E}">
        <p14:creationId xmlns:p14="http://schemas.microsoft.com/office/powerpoint/2010/main" val="788409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163D726-2084-D09E-F31E-B30532B6290A}"/>
              </a:ext>
            </a:extLst>
          </p:cNvPr>
          <p:cNvSpPr>
            <a:spLocks noGrp="1"/>
          </p:cNvSpPr>
          <p:nvPr>
            <p:ph sz="half" idx="1"/>
          </p:nvPr>
        </p:nvSpPr>
        <p:spPr>
          <a:xfrm>
            <a:off x="571500" y="5921932"/>
            <a:ext cx="4969564" cy="578259"/>
          </a:xfrm>
        </p:spPr>
        <p:txBody>
          <a:bodyPr vert="horz" lIns="91440" tIns="45720" rIns="91440" bIns="45720" rtlCol="0">
            <a:normAutofit fontScale="62500" lnSpcReduction="20000"/>
          </a:bodyPr>
          <a:lstStyle/>
          <a:p>
            <a:pPr indent="-228600" defTabSz="914400">
              <a:lnSpc>
                <a:spcPct val="90000"/>
              </a:lnSpc>
              <a:buFont typeface="Arial" panose="020B0604020202020204" pitchFamily="34" charset="0"/>
              <a:buChar char="•"/>
            </a:pPr>
            <a:endParaRPr lang="en-US" sz="1600" dirty="0"/>
          </a:p>
          <a:p>
            <a:pPr indent="-228600" defTabSz="914400">
              <a:lnSpc>
                <a:spcPct val="90000"/>
              </a:lnSpc>
              <a:buFont typeface="Arial" panose="020B0604020202020204" pitchFamily="34" charset="0"/>
              <a:buChar char="•"/>
            </a:pPr>
            <a:r>
              <a:rPr lang="en-US" sz="1000" b="0" dirty="0"/>
              <a:t>Massey et al. BMC Palliative Care (2015). What do I do? Developing a taxonomy of chaplaincy activities and interventions for spiritual care in intensive care unit palliative care. 14:10. DOI 10.1186/s12904-015-0008-0</a:t>
            </a:r>
          </a:p>
          <a:p>
            <a:pPr indent="-228600" defTabSz="914400">
              <a:lnSpc>
                <a:spcPct val="90000"/>
              </a:lnSpc>
              <a:buFont typeface="Arial" panose="020B0604020202020204" pitchFamily="34" charset="0"/>
              <a:buChar char="•"/>
            </a:pPr>
            <a:endParaRPr lang="en-US" sz="1000" b="0" dirty="0"/>
          </a:p>
          <a:p>
            <a:pPr indent="-228600" defTabSz="914400">
              <a:lnSpc>
                <a:spcPct val="90000"/>
              </a:lnSpc>
              <a:buFont typeface="Arial" panose="020B0604020202020204" pitchFamily="34" charset="0"/>
              <a:buChar char="•"/>
            </a:pPr>
            <a:r>
              <a:rPr lang="en-US" sz="1000" b="0" dirty="0"/>
              <a:t>Hughes et al. (2019). The Chaplaincy Taxonomy:  Standardizing Spiritual Care  Terminology. Healthcare Chaplaincy Network. </a:t>
            </a:r>
            <a:r>
              <a:rPr lang="en-US" sz="1000" b="0" dirty="0">
                <a:hlinkClick r:id="rId2"/>
              </a:rPr>
              <a:t>https://www.spiritualcareassociation.org/foundational-papers/</a:t>
            </a:r>
            <a:r>
              <a:rPr lang="en-US" sz="1000" b="0" dirty="0"/>
              <a:t> </a:t>
            </a:r>
          </a:p>
          <a:p>
            <a:pPr indent="-228600" defTabSz="914400">
              <a:lnSpc>
                <a:spcPct val="90000"/>
              </a:lnSpc>
              <a:buFont typeface="Arial" panose="020B0604020202020204" pitchFamily="34" charset="0"/>
              <a:buChar char="•"/>
            </a:pPr>
            <a:endParaRPr lang="en-US" sz="1600" b="0" dirty="0"/>
          </a:p>
          <a:p>
            <a:pPr indent="-228600" defTabSz="914400">
              <a:lnSpc>
                <a:spcPct val="90000"/>
              </a:lnSpc>
              <a:buFont typeface="Arial" panose="020B0604020202020204" pitchFamily="34" charset="0"/>
              <a:buChar char="•"/>
            </a:pPr>
            <a:endParaRPr lang="en-US" sz="1600" b="0" dirty="0"/>
          </a:p>
        </p:txBody>
      </p:sp>
      <p:sp>
        <p:nvSpPr>
          <p:cNvPr id="11" name="Rectangle 10">
            <a:extLst>
              <a:ext uri="{FF2B5EF4-FFF2-40B4-BE49-F238E27FC236}">
                <a16:creationId xmlns:a16="http://schemas.microsoft.com/office/drawing/2014/main" id="{DF8BC164-E230-753F-2C7E-B4EE7BA77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1064" y="0"/>
            <a:ext cx="3602935" cy="6858000"/>
          </a:xfrm>
          <a:prstGeom prst="rect">
            <a:avLst/>
          </a:prstGeom>
          <a:solidFill>
            <a:schemeClr val="bg1">
              <a:lumMod val="9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3356" y="20998"/>
            <a:ext cx="2529310" cy="6479193"/>
          </a:xfrm>
          <a:prstGeom prst="rect">
            <a:avLst/>
          </a:prstGeom>
        </p:spPr>
      </p:pic>
      <p:sp>
        <p:nvSpPr>
          <p:cNvPr id="8" name="Title 1">
            <a:extLst>
              <a:ext uri="{FF2B5EF4-FFF2-40B4-BE49-F238E27FC236}">
                <a16:creationId xmlns:a16="http://schemas.microsoft.com/office/drawing/2014/main" id="{6C58CDA9-7294-35CD-7D43-2E649430550E}"/>
              </a:ext>
            </a:extLst>
          </p:cNvPr>
          <p:cNvSpPr txBox="1">
            <a:spLocks/>
          </p:cNvSpPr>
          <p:nvPr/>
        </p:nvSpPr>
        <p:spPr>
          <a:xfrm>
            <a:off x="385412" y="297189"/>
            <a:ext cx="4343399" cy="1401183"/>
          </a:xfrm>
          <a:prstGeom prst="rect">
            <a:avLst/>
          </a:prstGeom>
        </p:spPr>
        <p:txBody>
          <a:bodyPr vert="horz" lIns="91440" tIns="45720" rIns="91440" bIns="45720" rtlCol="0" anchor="t">
            <a:normAutofit/>
          </a:bodyPr>
          <a:lstStyle>
            <a:lvl1pPr algn="l" defTabSz="457200" rtl="0" eaLnBrk="1" latinLnBrk="0" hangingPunct="1">
              <a:spcBef>
                <a:spcPct val="0"/>
              </a:spcBef>
              <a:buNone/>
              <a:defRPr sz="4400" b="1" kern="1200">
                <a:solidFill>
                  <a:schemeClr val="bg1"/>
                </a:solidFill>
                <a:latin typeface="+mj-lt"/>
                <a:ea typeface="+mj-ea"/>
                <a:cs typeface="+mj-cs"/>
              </a:defRPr>
            </a:lvl1pPr>
          </a:lstStyle>
          <a:p>
            <a:pPr defTabSz="914400">
              <a:lnSpc>
                <a:spcPct val="90000"/>
              </a:lnSpc>
            </a:pPr>
            <a:r>
              <a:rPr lang="en-US" sz="2800" dirty="0">
                <a:solidFill>
                  <a:schemeClr val="tx1"/>
                </a:solidFill>
              </a:rPr>
              <a:t>Utilization of the Chaplaincy Taxonomy</a:t>
            </a:r>
          </a:p>
        </p:txBody>
      </p:sp>
      <p:sp>
        <p:nvSpPr>
          <p:cNvPr id="6" name="TextBox 5"/>
          <p:cNvSpPr txBox="1"/>
          <p:nvPr/>
        </p:nvSpPr>
        <p:spPr>
          <a:xfrm>
            <a:off x="308113" y="2017643"/>
            <a:ext cx="4731026" cy="2308324"/>
          </a:xfrm>
          <a:prstGeom prst="rect">
            <a:avLst/>
          </a:prstGeom>
          <a:noFill/>
        </p:spPr>
        <p:txBody>
          <a:bodyPr wrap="square" rtlCol="0">
            <a:spAutoFit/>
          </a:bodyPr>
          <a:lstStyle/>
          <a:p>
            <a:pPr marL="285750" indent="-285750">
              <a:buFont typeface="Arial" charset="0"/>
              <a:buChar char="•"/>
            </a:pPr>
            <a:r>
              <a:rPr lang="en-US" dirty="0"/>
              <a:t> Intended Effects (Goal)</a:t>
            </a:r>
          </a:p>
          <a:p>
            <a:pPr marL="285750" indent="-285750">
              <a:buFont typeface="Arial" charset="0"/>
              <a:buChar char="•"/>
            </a:pPr>
            <a:endParaRPr lang="en-US" dirty="0"/>
          </a:p>
          <a:p>
            <a:r>
              <a:rPr lang="en-US" dirty="0"/>
              <a:t>“This is the desired contributing outcome the chaplain is striving to help address or meet. It is the goal or the perceived need of the encounter. Intended Effects seek to articulate “</a:t>
            </a:r>
            <a:r>
              <a:rPr lang="en-US" b="1" u="sng" dirty="0"/>
              <a:t>Why</a:t>
            </a:r>
            <a:r>
              <a:rPr lang="en-US" dirty="0"/>
              <a:t>” the chaplains did what they did. To what end is the chaplain working?” </a:t>
            </a:r>
          </a:p>
        </p:txBody>
      </p:sp>
    </p:spTree>
    <p:extLst>
      <p:ext uri="{BB962C8B-B14F-4D97-AF65-F5344CB8AC3E}">
        <p14:creationId xmlns:p14="http://schemas.microsoft.com/office/powerpoint/2010/main" val="3791339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63D726-2084-D09E-F31E-B30532B6290A}"/>
              </a:ext>
            </a:extLst>
          </p:cNvPr>
          <p:cNvSpPr>
            <a:spLocks noGrp="1"/>
          </p:cNvSpPr>
          <p:nvPr>
            <p:ph sz="half" idx="1"/>
          </p:nvPr>
        </p:nvSpPr>
        <p:spPr>
          <a:xfrm>
            <a:off x="770824" y="5973417"/>
            <a:ext cx="7915975" cy="526015"/>
          </a:xfrm>
        </p:spPr>
        <p:txBody>
          <a:bodyPr vert="horz" lIns="91440" tIns="45720" rIns="91440" bIns="45720" rtlCol="0" anchor="t">
            <a:normAutofit fontScale="70000" lnSpcReduction="20000"/>
          </a:bodyPr>
          <a:lstStyle/>
          <a:p>
            <a:pPr indent="-228600" defTabSz="914400">
              <a:lnSpc>
                <a:spcPct val="90000"/>
              </a:lnSpc>
              <a:buFont typeface="Arial" panose="020B0604020202020204" pitchFamily="34" charset="0"/>
              <a:buChar char="•"/>
            </a:pPr>
            <a:endParaRPr lang="en-US" sz="900" dirty="0"/>
          </a:p>
          <a:p>
            <a:pPr indent="-228600" defTabSz="914400">
              <a:lnSpc>
                <a:spcPct val="90000"/>
              </a:lnSpc>
              <a:buFont typeface="Arial" panose="020B0604020202020204" pitchFamily="34" charset="0"/>
              <a:buChar char="•"/>
            </a:pPr>
            <a:endParaRPr lang="en-US" sz="900" dirty="0"/>
          </a:p>
          <a:p>
            <a:pPr indent="-228600" defTabSz="914400">
              <a:lnSpc>
                <a:spcPct val="90000"/>
              </a:lnSpc>
              <a:buFont typeface="Arial" panose="020B0604020202020204" pitchFamily="34" charset="0"/>
              <a:buChar char="•"/>
            </a:pPr>
            <a:r>
              <a:rPr lang="en-US" sz="900" b="0" dirty="0"/>
              <a:t>Massey et al. BMC Palliative Care (2015). What do I do? Developing a taxonomy of chaplaincy activities and interventions for spiritual care in intensive care unit palliative care. 14:10. DOI 10.1186/s12904-015-0008-0</a:t>
            </a:r>
          </a:p>
          <a:p>
            <a:pPr indent="-228600" defTabSz="914400">
              <a:lnSpc>
                <a:spcPct val="90000"/>
              </a:lnSpc>
              <a:buFont typeface="Arial" panose="020B0604020202020204" pitchFamily="34" charset="0"/>
              <a:buChar char="•"/>
            </a:pPr>
            <a:endParaRPr lang="en-US" sz="900" b="0" dirty="0"/>
          </a:p>
          <a:p>
            <a:pPr indent="-228600" defTabSz="914400">
              <a:lnSpc>
                <a:spcPct val="90000"/>
              </a:lnSpc>
              <a:buFont typeface="Arial" panose="020B0604020202020204" pitchFamily="34" charset="0"/>
              <a:buChar char="•"/>
            </a:pPr>
            <a:r>
              <a:rPr lang="en-US" sz="900" b="0" dirty="0"/>
              <a:t>Hughes et al. (2019). The Chaplaincy Taxonomy:  Standardizing Spiritual Care  Terminology. Healthcare Chaplaincy Network. </a:t>
            </a:r>
            <a:r>
              <a:rPr lang="en-US" sz="900" b="0" dirty="0">
                <a:hlinkClick r:id="rId2"/>
              </a:rPr>
              <a:t>https://www.spiritualcareassociation.org/foundational-papers/</a:t>
            </a:r>
            <a:r>
              <a:rPr lang="en-US" sz="900" b="0" dirty="0"/>
              <a:t> </a:t>
            </a:r>
          </a:p>
          <a:p>
            <a:pPr indent="-228600" defTabSz="914400">
              <a:lnSpc>
                <a:spcPct val="90000"/>
              </a:lnSpc>
              <a:buFont typeface="Arial" panose="020B0604020202020204" pitchFamily="34" charset="0"/>
              <a:buChar char="•"/>
            </a:pPr>
            <a:endParaRPr lang="en-US" sz="900" b="0" dirty="0"/>
          </a:p>
          <a:p>
            <a:pPr indent="-228600" defTabSz="914400">
              <a:lnSpc>
                <a:spcPct val="90000"/>
              </a:lnSpc>
              <a:buFont typeface="Arial" panose="020B0604020202020204" pitchFamily="34" charset="0"/>
              <a:buChar char="•"/>
            </a:pPr>
            <a:endParaRPr lang="en-US" sz="900" b="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1876" y="1150320"/>
            <a:ext cx="2713870" cy="482309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1072" y="1698372"/>
            <a:ext cx="3182928" cy="3948872"/>
          </a:xfrm>
          <a:prstGeom prst="rect">
            <a:avLst/>
          </a:prstGeom>
        </p:spPr>
      </p:pic>
      <p:grpSp>
        <p:nvGrpSpPr>
          <p:cNvPr id="10" name="Group 9">
            <a:extLst>
              <a:ext uri="{FF2B5EF4-FFF2-40B4-BE49-F238E27FC236}">
                <a16:creationId xmlns:a16="http://schemas.microsoft.com/office/drawing/2014/main" id="{792AA144-DDFF-C43B-6866-516C9091D0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737460"/>
            <a:ext cx="9144000" cy="123364"/>
            <a:chOff x="1" y="6737460"/>
            <a:chExt cx="12192000" cy="123364"/>
          </a:xfrm>
        </p:grpSpPr>
        <p:sp>
          <p:nvSpPr>
            <p:cNvPr id="11" name="Rectangle 10">
              <a:extLst>
                <a:ext uri="{FF2B5EF4-FFF2-40B4-BE49-F238E27FC236}">
                  <a16:creationId xmlns:a16="http://schemas.microsoft.com/office/drawing/2014/main" id="{56557A69-9517-26A8-EF3F-E65057EEC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034320" y="703141"/>
              <a:ext cx="123362" cy="12192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7C5987E-7AB5-0A21-D727-68B38B342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40559" y="4909383"/>
              <a:ext cx="123362" cy="3779520"/>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itle 1">
            <a:extLst>
              <a:ext uri="{FF2B5EF4-FFF2-40B4-BE49-F238E27FC236}">
                <a16:creationId xmlns:a16="http://schemas.microsoft.com/office/drawing/2014/main" id="{6C58CDA9-7294-35CD-7D43-2E649430550E}"/>
              </a:ext>
            </a:extLst>
          </p:cNvPr>
          <p:cNvSpPr txBox="1">
            <a:spLocks/>
          </p:cNvSpPr>
          <p:nvPr/>
        </p:nvSpPr>
        <p:spPr>
          <a:xfrm>
            <a:off x="385412" y="297189"/>
            <a:ext cx="4343399" cy="1401183"/>
          </a:xfrm>
          <a:prstGeom prst="rect">
            <a:avLst/>
          </a:prstGeom>
        </p:spPr>
        <p:txBody>
          <a:bodyPr vert="horz" lIns="91440" tIns="45720" rIns="91440" bIns="45720" rtlCol="0" anchor="t">
            <a:normAutofit/>
          </a:bodyPr>
          <a:lstStyle>
            <a:lvl1pPr algn="l" defTabSz="457200" rtl="0" eaLnBrk="1" latinLnBrk="0" hangingPunct="1">
              <a:spcBef>
                <a:spcPct val="0"/>
              </a:spcBef>
              <a:buNone/>
              <a:defRPr sz="4400" b="1" kern="1200">
                <a:solidFill>
                  <a:schemeClr val="bg1"/>
                </a:solidFill>
                <a:latin typeface="+mj-lt"/>
                <a:ea typeface="+mj-ea"/>
                <a:cs typeface="+mj-cs"/>
              </a:defRPr>
            </a:lvl1pPr>
          </a:lstStyle>
          <a:p>
            <a:pPr defTabSz="914400">
              <a:lnSpc>
                <a:spcPct val="90000"/>
              </a:lnSpc>
            </a:pPr>
            <a:r>
              <a:rPr lang="en-US" sz="2800" dirty="0">
                <a:solidFill>
                  <a:schemeClr val="tx1"/>
                </a:solidFill>
              </a:rPr>
              <a:t>Utilization of the Chaplaincy Taxonomy</a:t>
            </a:r>
          </a:p>
        </p:txBody>
      </p:sp>
      <p:sp>
        <p:nvSpPr>
          <p:cNvPr id="7" name="TextBox 6"/>
          <p:cNvSpPr txBox="1"/>
          <p:nvPr/>
        </p:nvSpPr>
        <p:spPr>
          <a:xfrm>
            <a:off x="313622" y="2189018"/>
            <a:ext cx="2845214" cy="2308324"/>
          </a:xfrm>
          <a:prstGeom prst="rect">
            <a:avLst/>
          </a:prstGeom>
          <a:noFill/>
        </p:spPr>
        <p:txBody>
          <a:bodyPr wrap="square" rtlCol="0">
            <a:spAutoFit/>
          </a:bodyPr>
          <a:lstStyle/>
          <a:p>
            <a:r>
              <a:rPr lang="en-US" dirty="0"/>
              <a:t>Methods (Description):</a:t>
            </a:r>
          </a:p>
          <a:p>
            <a:endParaRPr lang="en-US" dirty="0"/>
          </a:p>
          <a:p>
            <a:r>
              <a:rPr lang="en-US" dirty="0"/>
              <a:t>“</a:t>
            </a:r>
            <a:r>
              <a:rPr lang="mr-IN" dirty="0"/>
              <a:t>…</a:t>
            </a:r>
            <a:r>
              <a:rPr lang="en-US" dirty="0"/>
              <a:t>is the way in which a specific action or activity supports a purpose, goal, and outcome. This is the “</a:t>
            </a:r>
            <a:r>
              <a:rPr lang="en-US" b="1" u="sng" dirty="0"/>
              <a:t>How</a:t>
            </a:r>
            <a:r>
              <a:rPr lang="en-US" dirty="0"/>
              <a:t>” of the chaplaincy encounter.” </a:t>
            </a:r>
          </a:p>
        </p:txBody>
      </p:sp>
    </p:spTree>
    <p:extLst>
      <p:ext uri="{BB962C8B-B14F-4D97-AF65-F5344CB8AC3E}">
        <p14:creationId xmlns:p14="http://schemas.microsoft.com/office/powerpoint/2010/main" val="3516733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9EC0-B671-82F2-5270-A321C36CBA7C}"/>
              </a:ext>
            </a:extLst>
          </p:cNvPr>
          <p:cNvSpPr>
            <a:spLocks noGrp="1"/>
          </p:cNvSpPr>
          <p:nvPr>
            <p:ph type="title"/>
          </p:nvPr>
        </p:nvSpPr>
        <p:spPr/>
        <p:txBody>
          <a:bodyPr/>
          <a:lstStyle/>
          <a:p>
            <a:r>
              <a:rPr lang="en-US" dirty="0"/>
              <a:t>Discussion Journey</a:t>
            </a:r>
          </a:p>
        </p:txBody>
      </p:sp>
      <p:sp>
        <p:nvSpPr>
          <p:cNvPr id="5" name="Content Placeholder 2">
            <a:extLst>
              <a:ext uri="{FF2B5EF4-FFF2-40B4-BE49-F238E27FC236}">
                <a16:creationId xmlns:a16="http://schemas.microsoft.com/office/drawing/2014/main" id="{09A8DEB0-B189-1D80-E14A-AD7665271875}"/>
              </a:ext>
            </a:extLst>
          </p:cNvPr>
          <p:cNvSpPr txBox="1">
            <a:spLocks/>
          </p:cNvSpPr>
          <p:nvPr/>
        </p:nvSpPr>
        <p:spPr>
          <a:xfrm>
            <a:off x="609599" y="2067955"/>
            <a:ext cx="8443463" cy="4210608"/>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Clr>
                <a:srgbClr val="164282"/>
              </a:buClr>
              <a:buFont typeface="Lucida Grande"/>
              <a:buChar char="•"/>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a:r>
              <a:rPr lang="en-US" sz="1800" dirty="0">
                <a:latin typeface="Helvetica" pitchFamily="2" charset="0"/>
                <a:ea typeface="Times New Roman" panose="02020603050405020304" pitchFamily="18" charset="0"/>
              </a:rPr>
              <a:t>March 19 Noon ET- </a:t>
            </a:r>
            <a:r>
              <a:rPr lang="en-US" sz="1800" u="sng" dirty="0">
                <a:latin typeface="Helvetica" pitchFamily="2" charset="0"/>
                <a:ea typeface="Times New Roman" panose="02020603050405020304" pitchFamily="18" charset="0"/>
              </a:rPr>
              <a:t>Spiritual Screening-What is it and How to Implement it</a:t>
            </a:r>
            <a:endParaRPr lang="en-US" sz="1800" u="sng" dirty="0">
              <a:latin typeface="Times New Roman" panose="02020603050405020304" pitchFamily="18" charset="0"/>
              <a:ea typeface="Times New Roman" panose="02020603050405020304" pitchFamily="18" charset="0"/>
            </a:endParaRPr>
          </a:p>
          <a:p>
            <a:pPr marL="0"/>
            <a:r>
              <a:rPr lang="en-US" sz="1800" dirty="0">
                <a:latin typeface="Helvetica" pitchFamily="2" charset="0"/>
                <a:ea typeface="Times New Roman" panose="02020603050405020304" pitchFamily="18" charset="0"/>
              </a:rPr>
              <a:t>Presenter- The Rev, George </a:t>
            </a:r>
            <a:r>
              <a:rPr lang="en-US" sz="1800" dirty="0" err="1">
                <a:latin typeface="Helvetica" pitchFamily="2" charset="0"/>
                <a:ea typeface="Times New Roman" panose="02020603050405020304" pitchFamily="18" charset="0"/>
              </a:rPr>
              <a:t>Handzo</a:t>
            </a:r>
            <a:r>
              <a:rPr lang="en-US" sz="1800" dirty="0">
                <a:latin typeface="Helvetica" pitchFamily="2" charset="0"/>
                <a:ea typeface="Times New Roman" panose="02020603050405020304" pitchFamily="18" charset="0"/>
              </a:rPr>
              <a:t>, APBCC. </a:t>
            </a:r>
            <a:endParaRPr lang="en-US" sz="1800" dirty="0">
              <a:latin typeface="Times New Roman" panose="02020603050405020304" pitchFamily="18" charset="0"/>
              <a:ea typeface="Times New Roman" panose="02020603050405020304" pitchFamily="18" charset="0"/>
            </a:endParaRPr>
          </a:p>
          <a:p>
            <a:pPr marL="0"/>
            <a:r>
              <a:rPr lang="en-US" sz="1800" dirty="0">
                <a:latin typeface="Helvetica" pitchFamily="2" charset="0"/>
                <a:ea typeface="Times New Roman" panose="02020603050405020304" pitchFamily="18" charset="0"/>
              </a:rPr>
              <a:t>The presentation will focus not only on why spiritual assessment is important and but on the often harder issue of how to have it fully implemented. </a:t>
            </a:r>
            <a:endParaRPr lang="en-US" sz="1800" dirty="0">
              <a:latin typeface="Times New Roman" panose="02020603050405020304" pitchFamily="18" charset="0"/>
              <a:ea typeface="Times New Roman" panose="02020603050405020304" pitchFamily="18" charset="0"/>
            </a:endParaRPr>
          </a:p>
          <a:p>
            <a:pPr marL="0" indent="0">
              <a:buFont typeface="Lucida Grande"/>
              <a:buNone/>
            </a:pPr>
            <a:r>
              <a:rPr lang="en-US" sz="1800" dirty="0">
                <a:latin typeface="Helvetica" pitchFamily="2"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a:r>
              <a:rPr lang="en-US" sz="1800" dirty="0">
                <a:latin typeface="Helvetica" pitchFamily="2" charset="0"/>
                <a:ea typeface="Times New Roman" panose="02020603050405020304" pitchFamily="18" charset="0"/>
              </a:rPr>
              <a:t>April 28-30- </a:t>
            </a:r>
            <a:r>
              <a:rPr lang="en-US" sz="1800" u="sng" dirty="0">
                <a:latin typeface="Helvetica" pitchFamily="2" charset="0"/>
                <a:ea typeface="Times New Roman" panose="02020603050405020304" pitchFamily="18" charset="0"/>
              </a:rPr>
              <a:t>Caring for the Human Spirit Virtual Conference</a:t>
            </a:r>
            <a:endParaRPr lang="en-US" sz="1800" u="sng" dirty="0">
              <a:latin typeface="Times New Roman" panose="02020603050405020304" pitchFamily="18" charset="0"/>
              <a:ea typeface="Times New Roman" panose="02020603050405020304" pitchFamily="18" charset="0"/>
            </a:endParaRPr>
          </a:p>
          <a:p>
            <a:pPr marL="0"/>
            <a:endParaRPr lang="en-US" sz="1800" dirty="0">
              <a:latin typeface="Times New Roman" panose="02020603050405020304" pitchFamily="18" charset="0"/>
              <a:ea typeface="Times New Roman" panose="02020603050405020304" pitchFamily="18" charset="0"/>
            </a:endParaRPr>
          </a:p>
          <a:p>
            <a:pPr marL="0"/>
            <a:r>
              <a:rPr lang="en-US" sz="1800" dirty="0">
                <a:latin typeface="Helvetica" pitchFamily="2" charset="0"/>
                <a:ea typeface="Times New Roman" panose="02020603050405020304" pitchFamily="18" charset="0"/>
              </a:rPr>
              <a:t>May 21- Noon ET  </a:t>
            </a:r>
            <a:r>
              <a:rPr lang="en-US" sz="1800" u="sng" dirty="0">
                <a:latin typeface="Helvetica" pitchFamily="2" charset="0"/>
                <a:ea typeface="Times New Roman" panose="02020603050405020304" pitchFamily="18" charset="0"/>
              </a:rPr>
              <a:t>Spiritual Assessment- The Unique Role of the Chaplain </a:t>
            </a:r>
            <a:endParaRPr lang="en-US" sz="1800" u="sng" dirty="0">
              <a:latin typeface="Times New Roman" panose="02020603050405020304" pitchFamily="18" charset="0"/>
              <a:ea typeface="Times New Roman" panose="02020603050405020304" pitchFamily="18" charset="0"/>
            </a:endParaRPr>
          </a:p>
          <a:p>
            <a:pPr marL="0"/>
            <a:r>
              <a:rPr lang="en-US" sz="1800" dirty="0">
                <a:latin typeface="Helvetica" pitchFamily="2" charset="0"/>
                <a:ea typeface="Times New Roman" panose="02020603050405020304" pitchFamily="18" charset="0"/>
              </a:rPr>
              <a:t>Presenter- Chaplain Burl Cole, </a:t>
            </a:r>
            <a:r>
              <a:rPr lang="en-US" sz="1800" dirty="0" err="1">
                <a:latin typeface="Helvetica" pitchFamily="2" charset="0"/>
                <a:ea typeface="Times New Roman" panose="02020603050405020304" pitchFamily="18" charset="0"/>
              </a:rPr>
              <a:t>D.Min</a:t>
            </a:r>
            <a:r>
              <a:rPr lang="en-US" sz="1800" dirty="0">
                <a:latin typeface="Helvetica" pitchFamily="2" charset="0"/>
                <a:ea typeface="Times New Roman" panose="02020603050405020304" pitchFamily="18" charset="0"/>
              </a:rPr>
              <a:t> APBCC</a:t>
            </a:r>
            <a:endParaRPr lang="en-US" sz="1800" dirty="0">
              <a:latin typeface="Times New Roman" panose="02020603050405020304" pitchFamily="18" charset="0"/>
              <a:ea typeface="Times New Roman" panose="02020603050405020304" pitchFamily="18" charset="0"/>
            </a:endParaRPr>
          </a:p>
          <a:p>
            <a:pPr marL="0"/>
            <a:r>
              <a:rPr lang="en-US" sz="1800" dirty="0">
                <a:latin typeface="Helvetica" pitchFamily="2" charset="0"/>
                <a:ea typeface="Times New Roman" panose="02020603050405020304" pitchFamily="18" charset="0"/>
              </a:rPr>
              <a:t>Spiritual assessment might be the most essential and unique function of the      professional health 	care chaplain.  Chaplain Cole recently led a test site for the 	validation study of the PC-7 assessment tool. He is a CPE educator and Outpatient Pastoral Care Staff Educator at OSF HealthCare Ministry Services. </a:t>
            </a:r>
          </a:p>
          <a:p>
            <a:pPr marL="0"/>
            <a:endParaRPr lang="en-US" sz="1800" dirty="0">
              <a:latin typeface="Helvetica" pitchFamily="2" charset="0"/>
              <a:ea typeface="Times New Roman" panose="02020603050405020304" pitchFamily="18" charset="0"/>
            </a:endParaRPr>
          </a:p>
          <a:p>
            <a:pPr marL="0"/>
            <a:r>
              <a:rPr lang="en-US" sz="1800" i="1" dirty="0">
                <a:latin typeface="Helvetica" pitchFamily="2" charset="0"/>
                <a:ea typeface="Times New Roman" panose="02020603050405020304" pitchFamily="18" charset="0"/>
              </a:rPr>
              <a:t>Today - </a:t>
            </a:r>
            <a:r>
              <a:rPr lang="en-US" sz="1800" i="1" dirty="0"/>
              <a:t>Documentation: How Chaplains Communicate with Staff</a:t>
            </a:r>
            <a:endParaRPr lang="en-US" sz="1800" i="1" dirty="0">
              <a:latin typeface="Times New Roman" panose="02020603050405020304" pitchFamily="18" charset="0"/>
              <a:ea typeface="Times New Roman" panose="02020603050405020304" pitchFamily="18" charset="0"/>
            </a:endParaRPr>
          </a:p>
          <a:p>
            <a:pPr marL="0" indent="0">
              <a:buFont typeface="Lucida Grande"/>
              <a:buNone/>
            </a:pPr>
            <a:r>
              <a:rPr lang="en-US" sz="1800" dirty="0">
                <a:latin typeface="Helvetica" pitchFamily="2"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489112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214" y="2395728"/>
            <a:ext cx="3182691" cy="18288"/>
          </a:xfrm>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53588" y="25878"/>
                  <a:pt x="409323" y="-5359"/>
                  <a:pt x="636538" y="0"/>
                </a:cubicBezTo>
                <a:cubicBezTo>
                  <a:pt x="863753" y="5359"/>
                  <a:pt x="1013406" y="3458"/>
                  <a:pt x="1273076" y="0"/>
                </a:cubicBezTo>
                <a:cubicBezTo>
                  <a:pt x="1532746" y="-3458"/>
                  <a:pt x="1697408" y="-16840"/>
                  <a:pt x="1909615" y="0"/>
                </a:cubicBezTo>
                <a:cubicBezTo>
                  <a:pt x="2121822" y="16840"/>
                  <a:pt x="2213494" y="-18555"/>
                  <a:pt x="2482499" y="0"/>
                </a:cubicBezTo>
                <a:cubicBezTo>
                  <a:pt x="2751504" y="18555"/>
                  <a:pt x="3004132" y="-28750"/>
                  <a:pt x="3182691" y="0"/>
                </a:cubicBezTo>
                <a:cubicBezTo>
                  <a:pt x="3183133" y="4516"/>
                  <a:pt x="3181864" y="12266"/>
                  <a:pt x="3182691" y="18288"/>
                </a:cubicBezTo>
                <a:cubicBezTo>
                  <a:pt x="2947041" y="16687"/>
                  <a:pt x="2875741" y="22937"/>
                  <a:pt x="2609807" y="18288"/>
                </a:cubicBezTo>
                <a:cubicBezTo>
                  <a:pt x="2343873" y="13639"/>
                  <a:pt x="2331203" y="31729"/>
                  <a:pt x="2068749" y="18288"/>
                </a:cubicBezTo>
                <a:cubicBezTo>
                  <a:pt x="1806295" y="4847"/>
                  <a:pt x="1713773" y="47088"/>
                  <a:pt x="1432211" y="18288"/>
                </a:cubicBezTo>
                <a:cubicBezTo>
                  <a:pt x="1150649" y="-10512"/>
                  <a:pt x="982765" y="3747"/>
                  <a:pt x="859327" y="18288"/>
                </a:cubicBezTo>
                <a:cubicBezTo>
                  <a:pt x="735889" y="32829"/>
                  <a:pt x="254183" y="35231"/>
                  <a:pt x="0" y="18288"/>
                </a:cubicBezTo>
                <a:cubicBezTo>
                  <a:pt x="-306" y="11477"/>
                  <a:pt x="485" y="4355"/>
                  <a:pt x="0" y="0"/>
                </a:cubicBezTo>
                <a:close/>
              </a:path>
              <a:path w="3182691" h="18288" stroke="0" extrusionOk="0">
                <a:moveTo>
                  <a:pt x="0" y="0"/>
                </a:moveTo>
                <a:cubicBezTo>
                  <a:pt x="247695" y="-19360"/>
                  <a:pt x="392581" y="-28596"/>
                  <a:pt x="572884" y="0"/>
                </a:cubicBezTo>
                <a:cubicBezTo>
                  <a:pt x="753187" y="28596"/>
                  <a:pt x="922042" y="4121"/>
                  <a:pt x="1113942" y="0"/>
                </a:cubicBezTo>
                <a:cubicBezTo>
                  <a:pt x="1305842" y="-4121"/>
                  <a:pt x="1501806" y="28092"/>
                  <a:pt x="1686826" y="0"/>
                </a:cubicBezTo>
                <a:cubicBezTo>
                  <a:pt x="1871846" y="-28092"/>
                  <a:pt x="2170181" y="-20672"/>
                  <a:pt x="2323364" y="0"/>
                </a:cubicBezTo>
                <a:cubicBezTo>
                  <a:pt x="2476547" y="20672"/>
                  <a:pt x="2919163" y="6097"/>
                  <a:pt x="3182691" y="0"/>
                </a:cubicBezTo>
                <a:cubicBezTo>
                  <a:pt x="3183268" y="4624"/>
                  <a:pt x="3183510" y="11191"/>
                  <a:pt x="3182691" y="18288"/>
                </a:cubicBezTo>
                <a:cubicBezTo>
                  <a:pt x="3026064" y="-10849"/>
                  <a:pt x="2775005" y="23067"/>
                  <a:pt x="2546153" y="18288"/>
                </a:cubicBezTo>
                <a:cubicBezTo>
                  <a:pt x="2317301" y="13509"/>
                  <a:pt x="2164351" y="-9884"/>
                  <a:pt x="1845961" y="18288"/>
                </a:cubicBezTo>
                <a:cubicBezTo>
                  <a:pt x="1527571" y="46460"/>
                  <a:pt x="1455006" y="5824"/>
                  <a:pt x="1304903" y="18288"/>
                </a:cubicBezTo>
                <a:cubicBezTo>
                  <a:pt x="1154800" y="30752"/>
                  <a:pt x="942107" y="-12056"/>
                  <a:pt x="604711" y="18288"/>
                </a:cubicBezTo>
                <a:cubicBezTo>
                  <a:pt x="267315" y="48632"/>
                  <a:pt x="141927" y="-8395"/>
                  <a:pt x="0" y="18288"/>
                </a:cubicBezTo>
                <a:cubicBezTo>
                  <a:pt x="-171" y="12755"/>
                  <a:pt x="-690" y="793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163D726-2084-D09E-F31E-B30532B6290A}"/>
              </a:ext>
            </a:extLst>
          </p:cNvPr>
          <p:cNvSpPr>
            <a:spLocks noGrp="1"/>
          </p:cNvSpPr>
          <p:nvPr>
            <p:ph sz="half" idx="1"/>
          </p:nvPr>
        </p:nvSpPr>
        <p:spPr>
          <a:xfrm>
            <a:off x="480060" y="5997842"/>
            <a:ext cx="5871044" cy="687600"/>
          </a:xfrm>
        </p:spPr>
        <p:txBody>
          <a:bodyPr vert="horz" lIns="91440" tIns="45720" rIns="91440" bIns="45720" rtlCol="0">
            <a:normAutofit fontScale="32500" lnSpcReduction="20000"/>
          </a:bodyPr>
          <a:lstStyle/>
          <a:p>
            <a:pPr indent="-228600" defTabSz="914400">
              <a:lnSpc>
                <a:spcPct val="90000"/>
              </a:lnSpc>
              <a:buFont typeface="Arial" panose="020B0604020202020204" pitchFamily="34" charset="0"/>
              <a:buChar char="•"/>
            </a:pPr>
            <a:endParaRPr lang="en-US" sz="1500" dirty="0"/>
          </a:p>
          <a:p>
            <a:pPr indent="-228600" defTabSz="914400">
              <a:lnSpc>
                <a:spcPct val="90000"/>
              </a:lnSpc>
              <a:buFont typeface="Arial" panose="020B0604020202020204" pitchFamily="34" charset="0"/>
              <a:buChar char="•"/>
            </a:pPr>
            <a:endParaRPr lang="en-US" sz="1500" dirty="0"/>
          </a:p>
          <a:p>
            <a:pPr indent="-228600" defTabSz="914400">
              <a:lnSpc>
                <a:spcPct val="90000"/>
              </a:lnSpc>
              <a:buFont typeface="Arial" panose="020B0604020202020204" pitchFamily="34" charset="0"/>
              <a:buChar char="•"/>
            </a:pPr>
            <a:endParaRPr lang="en-US" sz="1500" dirty="0"/>
          </a:p>
          <a:p>
            <a:pPr indent="-228600" defTabSz="914400">
              <a:lnSpc>
                <a:spcPct val="90000"/>
              </a:lnSpc>
              <a:buFont typeface="Arial" panose="020B0604020202020204" pitchFamily="34" charset="0"/>
              <a:buChar char="•"/>
            </a:pPr>
            <a:r>
              <a:rPr lang="en-US" sz="1500" b="0" dirty="0"/>
              <a:t>Massey et al. BMC Palliative Care (2015). What do I do? Developing a taxonomy of chaplaincy activities and interventions for spiritual care in intensive care unit palliative care. 14:10. DOI 10.1186/s12904-015-0008-0</a:t>
            </a:r>
          </a:p>
          <a:p>
            <a:pPr indent="-228600" defTabSz="914400">
              <a:lnSpc>
                <a:spcPct val="90000"/>
              </a:lnSpc>
              <a:buFont typeface="Arial" panose="020B0604020202020204" pitchFamily="34" charset="0"/>
              <a:buChar char="•"/>
            </a:pPr>
            <a:endParaRPr lang="en-US" sz="1500" b="0" dirty="0"/>
          </a:p>
          <a:p>
            <a:pPr indent="-228600" defTabSz="914400">
              <a:lnSpc>
                <a:spcPct val="90000"/>
              </a:lnSpc>
              <a:buFont typeface="Arial" panose="020B0604020202020204" pitchFamily="34" charset="0"/>
              <a:buChar char="•"/>
            </a:pPr>
            <a:r>
              <a:rPr lang="en-US" sz="1500" b="0" dirty="0"/>
              <a:t>Hughes et al. (2019). The Chaplaincy Taxonomy:  Standardizing Spiritual Care  Terminology. Healthcare Chaplaincy Network. </a:t>
            </a:r>
            <a:r>
              <a:rPr lang="en-US" sz="1500" b="0" dirty="0">
                <a:hlinkClick r:id="rId2"/>
              </a:rPr>
              <a:t>https://www.spiritualcareassociation.org/foundational-papers/</a:t>
            </a:r>
            <a:r>
              <a:rPr lang="en-US" sz="1500" b="0" dirty="0"/>
              <a:t> </a:t>
            </a:r>
          </a:p>
          <a:p>
            <a:pPr indent="-228600" defTabSz="914400">
              <a:lnSpc>
                <a:spcPct val="90000"/>
              </a:lnSpc>
              <a:buFont typeface="Arial" panose="020B0604020202020204" pitchFamily="34" charset="0"/>
              <a:buChar char="•"/>
            </a:pPr>
            <a:endParaRPr lang="en-US" sz="1500" b="0" dirty="0"/>
          </a:p>
          <a:p>
            <a:pPr indent="-228600" defTabSz="914400">
              <a:lnSpc>
                <a:spcPct val="90000"/>
              </a:lnSpc>
              <a:buFont typeface="Arial" panose="020B0604020202020204" pitchFamily="34" charset="0"/>
              <a:buChar char="•"/>
            </a:pPr>
            <a:endParaRPr lang="en-US" sz="1500" b="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411" y="1470404"/>
            <a:ext cx="3789023" cy="451768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8364" y="1920551"/>
            <a:ext cx="4265480" cy="4489196"/>
          </a:xfrm>
          <a:prstGeom prst="rect">
            <a:avLst/>
          </a:prstGeom>
        </p:spPr>
      </p:pic>
      <p:sp>
        <p:nvSpPr>
          <p:cNvPr id="4" name="Title 3"/>
          <p:cNvSpPr>
            <a:spLocks noGrp="1"/>
          </p:cNvSpPr>
          <p:nvPr>
            <p:ph type="title"/>
          </p:nvPr>
        </p:nvSpPr>
        <p:spPr/>
        <p:txBody>
          <a:bodyPr/>
          <a:lstStyle/>
          <a:p>
            <a:endParaRPr lang="en-US"/>
          </a:p>
        </p:txBody>
      </p:sp>
      <p:sp>
        <p:nvSpPr>
          <p:cNvPr id="9" name="Title 1">
            <a:extLst>
              <a:ext uri="{FF2B5EF4-FFF2-40B4-BE49-F238E27FC236}">
                <a16:creationId xmlns:a16="http://schemas.microsoft.com/office/drawing/2014/main" id="{6C58CDA9-7294-35CD-7D43-2E649430550E}"/>
              </a:ext>
            </a:extLst>
          </p:cNvPr>
          <p:cNvSpPr txBox="1">
            <a:spLocks/>
          </p:cNvSpPr>
          <p:nvPr/>
        </p:nvSpPr>
        <p:spPr>
          <a:xfrm>
            <a:off x="385412" y="297189"/>
            <a:ext cx="4343399" cy="1401183"/>
          </a:xfrm>
          <a:prstGeom prst="rect">
            <a:avLst/>
          </a:prstGeom>
        </p:spPr>
        <p:txBody>
          <a:bodyPr vert="horz" lIns="91440" tIns="45720" rIns="91440" bIns="45720" rtlCol="0" anchor="t">
            <a:normAutofit/>
          </a:bodyPr>
          <a:lstStyle>
            <a:lvl1pPr algn="l" defTabSz="457200" rtl="0" eaLnBrk="1" latinLnBrk="0" hangingPunct="1">
              <a:spcBef>
                <a:spcPct val="0"/>
              </a:spcBef>
              <a:buNone/>
              <a:defRPr sz="4400" b="1" kern="1200">
                <a:solidFill>
                  <a:schemeClr val="bg1"/>
                </a:solidFill>
                <a:latin typeface="+mj-lt"/>
                <a:ea typeface="+mj-ea"/>
                <a:cs typeface="+mj-cs"/>
              </a:defRPr>
            </a:lvl1pPr>
          </a:lstStyle>
          <a:p>
            <a:pPr defTabSz="914400">
              <a:lnSpc>
                <a:spcPct val="90000"/>
              </a:lnSpc>
            </a:pPr>
            <a:r>
              <a:rPr lang="en-US" sz="2800" dirty="0">
                <a:solidFill>
                  <a:schemeClr val="tx1"/>
                </a:solidFill>
              </a:rPr>
              <a:t>Utilization of the Chaplaincy Taxonomy</a:t>
            </a:r>
          </a:p>
        </p:txBody>
      </p:sp>
      <p:sp>
        <p:nvSpPr>
          <p:cNvPr id="7" name="TextBox 6"/>
          <p:cNvSpPr txBox="1"/>
          <p:nvPr/>
        </p:nvSpPr>
        <p:spPr>
          <a:xfrm>
            <a:off x="4279972" y="1500345"/>
            <a:ext cx="4203872" cy="369332"/>
          </a:xfrm>
          <a:prstGeom prst="rect">
            <a:avLst/>
          </a:prstGeom>
          <a:noFill/>
        </p:spPr>
        <p:txBody>
          <a:bodyPr wrap="square" rtlCol="0">
            <a:spAutoFit/>
          </a:bodyPr>
          <a:lstStyle/>
          <a:p>
            <a:r>
              <a:rPr lang="en-US" dirty="0"/>
              <a:t>“This is the </a:t>
            </a:r>
            <a:r>
              <a:rPr lang="en-US" b="1" u="sng" dirty="0"/>
              <a:t>“What” </a:t>
            </a:r>
            <a:r>
              <a:rPr lang="en-US" dirty="0"/>
              <a:t>of the encounter.”</a:t>
            </a:r>
          </a:p>
        </p:txBody>
      </p:sp>
    </p:spTree>
    <p:extLst>
      <p:ext uri="{BB962C8B-B14F-4D97-AF65-F5344CB8AC3E}">
        <p14:creationId xmlns:p14="http://schemas.microsoft.com/office/powerpoint/2010/main" val="2068949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124B-7571-0B4C-97D1-AD1699146E0C}"/>
              </a:ext>
            </a:extLst>
          </p:cNvPr>
          <p:cNvSpPr>
            <a:spLocks noGrp="1"/>
          </p:cNvSpPr>
          <p:nvPr>
            <p:ph type="title"/>
          </p:nvPr>
        </p:nvSpPr>
        <p:spPr/>
        <p:txBody>
          <a:bodyPr>
            <a:normAutofit fontScale="90000"/>
          </a:bodyPr>
          <a:lstStyle/>
          <a:p>
            <a:r>
              <a:rPr lang="en-US" dirty="0"/>
              <a:t>Development of a Spiritual Care Plan</a:t>
            </a:r>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56092" y="1589087"/>
            <a:ext cx="6343884" cy="4384329"/>
          </a:xfrm>
        </p:spPr>
      </p:pic>
      <p:sp>
        <p:nvSpPr>
          <p:cNvPr id="5" name="Content Placeholder 2">
            <a:extLst>
              <a:ext uri="{FF2B5EF4-FFF2-40B4-BE49-F238E27FC236}">
                <a16:creationId xmlns:a16="http://schemas.microsoft.com/office/drawing/2014/main" id="{4163D726-2084-D09E-F31E-B30532B6290A}"/>
              </a:ext>
            </a:extLst>
          </p:cNvPr>
          <p:cNvSpPr txBox="1">
            <a:spLocks/>
          </p:cNvSpPr>
          <p:nvPr/>
        </p:nvSpPr>
        <p:spPr>
          <a:xfrm>
            <a:off x="770824" y="5973417"/>
            <a:ext cx="7915975" cy="526015"/>
          </a:xfrm>
          <a:prstGeom prst="rect">
            <a:avLst/>
          </a:prstGeom>
        </p:spPr>
        <p:txBody>
          <a:bodyPr vert="horz" lIns="91440" tIns="45720" rIns="91440" bIns="45720" rtlCol="0" anchor="t">
            <a:normAutofit fontScale="70000" lnSpcReduction="20000"/>
          </a:bodyPr>
          <a:lstStyle>
            <a:lvl1pPr marL="342900" indent="-342900" algn="l" defTabSz="457200" rtl="0" eaLnBrk="1" latinLnBrk="0" hangingPunct="1">
              <a:spcBef>
                <a:spcPct val="20000"/>
              </a:spcBef>
              <a:buClr>
                <a:srgbClr val="164282"/>
              </a:buClr>
              <a:buFont typeface="Lucida Grande"/>
              <a:buChar char="•"/>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indent="-228600" defTabSz="914400">
              <a:lnSpc>
                <a:spcPct val="90000"/>
              </a:lnSpc>
              <a:buFont typeface="Arial" panose="020B0604020202020204" pitchFamily="34" charset="0"/>
              <a:buChar char="•"/>
            </a:pPr>
            <a:endParaRPr lang="en-US" sz="900"/>
          </a:p>
          <a:p>
            <a:pPr indent="-228600" defTabSz="914400">
              <a:lnSpc>
                <a:spcPct val="90000"/>
              </a:lnSpc>
              <a:buFont typeface="Arial" panose="020B0604020202020204" pitchFamily="34" charset="0"/>
              <a:buChar char="•"/>
            </a:pPr>
            <a:endParaRPr lang="en-US" sz="900" dirty="0"/>
          </a:p>
          <a:p>
            <a:pPr indent="-228600" defTabSz="914400">
              <a:lnSpc>
                <a:spcPct val="90000"/>
              </a:lnSpc>
              <a:buFont typeface="Arial" panose="020B0604020202020204" pitchFamily="34" charset="0"/>
              <a:buChar char="•"/>
            </a:pPr>
            <a:r>
              <a:rPr lang="en-US" sz="900" b="0" dirty="0"/>
              <a:t>Massey et al. BMC Palliative Care (2015). What do I do? Developing a taxonomy of chaplaincy activities and interventions for spiritual care in intensive care unit palliative care. 14:10. DOI 10.1186/s12904-015-0008-0</a:t>
            </a:r>
          </a:p>
          <a:p>
            <a:pPr indent="-228600" defTabSz="914400">
              <a:lnSpc>
                <a:spcPct val="90000"/>
              </a:lnSpc>
              <a:buFont typeface="Arial" panose="020B0604020202020204" pitchFamily="34" charset="0"/>
              <a:buChar char="•"/>
            </a:pPr>
            <a:endParaRPr lang="en-US" sz="900" b="0" dirty="0"/>
          </a:p>
          <a:p>
            <a:pPr indent="-228600" defTabSz="914400">
              <a:lnSpc>
                <a:spcPct val="90000"/>
              </a:lnSpc>
              <a:buFont typeface="Arial" panose="020B0604020202020204" pitchFamily="34" charset="0"/>
              <a:buChar char="•"/>
            </a:pPr>
            <a:r>
              <a:rPr lang="en-US" sz="900" b="0" dirty="0"/>
              <a:t>Hughes et al. (2019). The Chaplaincy Taxonomy:  Standardizing Spiritual Care  Terminology. Healthcare Chaplaincy Network. </a:t>
            </a:r>
            <a:r>
              <a:rPr lang="en-US" sz="900" b="0" dirty="0">
                <a:hlinkClick r:id="rId3"/>
              </a:rPr>
              <a:t>https://www.spiritualcareassociation.org/foundational-papers/</a:t>
            </a:r>
            <a:r>
              <a:rPr lang="en-US" sz="900" b="0" dirty="0"/>
              <a:t> </a:t>
            </a:r>
          </a:p>
          <a:p>
            <a:pPr indent="-228600" defTabSz="914400">
              <a:lnSpc>
                <a:spcPct val="90000"/>
              </a:lnSpc>
              <a:buFont typeface="Arial" panose="020B0604020202020204" pitchFamily="34" charset="0"/>
              <a:buChar char="•"/>
            </a:pPr>
            <a:endParaRPr lang="en-US" sz="900" b="0" dirty="0"/>
          </a:p>
          <a:p>
            <a:pPr indent="-228600" defTabSz="914400">
              <a:lnSpc>
                <a:spcPct val="90000"/>
              </a:lnSpc>
              <a:buFont typeface="Arial" panose="020B0604020202020204" pitchFamily="34" charset="0"/>
              <a:buChar char="•"/>
            </a:pPr>
            <a:endParaRPr lang="en-US" sz="900" b="0" dirty="0"/>
          </a:p>
        </p:txBody>
      </p:sp>
      <p:sp>
        <p:nvSpPr>
          <p:cNvPr id="7" name="TextBox 6"/>
          <p:cNvSpPr txBox="1"/>
          <p:nvPr/>
        </p:nvSpPr>
        <p:spPr>
          <a:xfrm>
            <a:off x="6982690" y="2466109"/>
            <a:ext cx="2008909" cy="2585323"/>
          </a:xfrm>
          <a:prstGeom prst="rect">
            <a:avLst/>
          </a:prstGeom>
          <a:noFill/>
        </p:spPr>
        <p:txBody>
          <a:bodyPr wrap="square" rtlCol="0">
            <a:spAutoFit/>
          </a:bodyPr>
          <a:lstStyle/>
          <a:p>
            <a:r>
              <a:rPr lang="en-US"/>
              <a:t>“The pathway or pathways developed in response to the identified spiritual care needs surfaced in the spiritual care assessment.”</a:t>
            </a:r>
            <a:endParaRPr lang="en-US" dirty="0"/>
          </a:p>
        </p:txBody>
      </p:sp>
    </p:spTree>
    <p:extLst>
      <p:ext uri="{BB962C8B-B14F-4D97-AF65-F5344CB8AC3E}">
        <p14:creationId xmlns:p14="http://schemas.microsoft.com/office/powerpoint/2010/main" val="1861086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124B-7571-0B4C-97D1-AD1699146E0C}"/>
              </a:ext>
            </a:extLst>
          </p:cNvPr>
          <p:cNvSpPr>
            <a:spLocks noGrp="1"/>
          </p:cNvSpPr>
          <p:nvPr>
            <p:ph type="title"/>
          </p:nvPr>
        </p:nvSpPr>
        <p:spPr/>
        <p:txBody>
          <a:bodyPr>
            <a:normAutofit fontScale="90000"/>
          </a:bodyPr>
          <a:lstStyle/>
          <a:p>
            <a:r>
              <a:rPr lang="en-US" dirty="0"/>
              <a:t>Bring It All Together in the Chart</a:t>
            </a:r>
          </a:p>
        </p:txBody>
      </p:sp>
      <p:sp>
        <p:nvSpPr>
          <p:cNvPr id="3" name="Content Placeholder 2">
            <a:extLst>
              <a:ext uri="{FF2B5EF4-FFF2-40B4-BE49-F238E27FC236}">
                <a16:creationId xmlns:a16="http://schemas.microsoft.com/office/drawing/2014/main" id="{8B9C77AE-A3AA-9D43-AABE-4E42799E651F}"/>
              </a:ext>
            </a:extLst>
          </p:cNvPr>
          <p:cNvSpPr>
            <a:spLocks noGrp="1"/>
          </p:cNvSpPr>
          <p:nvPr>
            <p:ph sz="half" idx="1"/>
          </p:nvPr>
        </p:nvSpPr>
        <p:spPr/>
        <p:txBody>
          <a:bodyPr>
            <a:normAutofit/>
          </a:bodyPr>
          <a:lstStyle/>
          <a:p>
            <a:endParaRPr lang="en-US" dirty="0"/>
          </a:p>
          <a:p>
            <a:endParaRPr lang="en-US" dirty="0"/>
          </a:p>
          <a:p>
            <a:endParaRPr lang="en-US" dirty="0"/>
          </a:p>
        </p:txBody>
      </p:sp>
      <p:graphicFrame>
        <p:nvGraphicFramePr>
          <p:cNvPr id="4" name="Diagram 3"/>
          <p:cNvGraphicFramePr/>
          <p:nvPr>
            <p:extLst>
              <p:ext uri="{D42A27DB-BD31-4B8C-83A1-F6EECF244321}">
                <p14:modId xmlns:p14="http://schemas.microsoft.com/office/powerpoint/2010/main" val="2001496007"/>
              </p:ext>
            </p:extLst>
          </p:nvPr>
        </p:nvGraphicFramePr>
        <p:xfrm>
          <a:off x="277091" y="1396998"/>
          <a:ext cx="8146473" cy="5114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070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124B-7571-0B4C-97D1-AD1699146E0C}"/>
              </a:ext>
            </a:extLst>
          </p:cNvPr>
          <p:cNvSpPr>
            <a:spLocks noGrp="1"/>
          </p:cNvSpPr>
          <p:nvPr>
            <p:ph type="title"/>
          </p:nvPr>
        </p:nvSpPr>
        <p:spPr/>
        <p:txBody>
          <a:bodyPr>
            <a:normAutofit fontScale="90000"/>
          </a:bodyPr>
          <a:lstStyle/>
          <a:p>
            <a:r>
              <a:rPr lang="en-US" dirty="0"/>
              <a:t>Bring It All Together in the Chart</a:t>
            </a:r>
          </a:p>
        </p:txBody>
      </p:sp>
      <p:sp>
        <p:nvSpPr>
          <p:cNvPr id="3" name="Content Placeholder 2">
            <a:extLst>
              <a:ext uri="{FF2B5EF4-FFF2-40B4-BE49-F238E27FC236}">
                <a16:creationId xmlns:a16="http://schemas.microsoft.com/office/drawing/2014/main" id="{8B9C77AE-A3AA-9D43-AABE-4E42799E651F}"/>
              </a:ext>
            </a:extLst>
          </p:cNvPr>
          <p:cNvSpPr>
            <a:spLocks noGrp="1"/>
          </p:cNvSpPr>
          <p:nvPr>
            <p:ph sz="half" idx="1"/>
          </p:nvPr>
        </p:nvSpPr>
        <p:spPr/>
        <p:txBody>
          <a:bodyPr>
            <a:normAutofit/>
          </a:bodyPr>
          <a:lstStyle/>
          <a:p>
            <a:r>
              <a:rPr lang="en-US" dirty="0"/>
              <a:t>DAROP Example:</a:t>
            </a:r>
          </a:p>
          <a:p>
            <a:pPr lvl="1"/>
            <a:r>
              <a:rPr lang="en-US" b="1" u="sng" dirty="0"/>
              <a:t>Data</a:t>
            </a:r>
            <a:r>
              <a:rPr lang="en-US" dirty="0"/>
              <a:t> (patient’s present state to include physical, mental, emotional, spiritual malady)</a:t>
            </a:r>
          </a:p>
          <a:p>
            <a:pPr lvl="1"/>
            <a:endParaRPr lang="en-US" dirty="0"/>
          </a:p>
          <a:p>
            <a:pPr marL="457200" lvl="1" indent="0">
              <a:buNone/>
            </a:pPr>
            <a:r>
              <a:rPr lang="en-US" dirty="0"/>
              <a:t>Patient is a 68-year-old female with a diagnosis of XXX. She was received sitting bedside looking at the floor with flat affect</a:t>
            </a:r>
            <a:r>
              <a:rPr lang="mr-IN" dirty="0"/>
              <a:t>…</a:t>
            </a:r>
            <a:r>
              <a:rPr lang="en-US" i="1" dirty="0"/>
              <a:t>(</a:t>
            </a:r>
            <a:r>
              <a:rPr lang="en-US" i="1" u="sng" dirty="0"/>
              <a:t>Assessment of spiritual needs</a:t>
            </a:r>
            <a:r>
              <a:rPr lang="en-US" i="1" dirty="0"/>
              <a:t>: sadness, fear/anxiety, family issues, grief, </a:t>
            </a:r>
            <a:r>
              <a:rPr lang="en-US" i="1" dirty="0" err="1"/>
              <a:t>etc</a:t>
            </a:r>
            <a:r>
              <a:rPr lang="mr-IN" i="1" dirty="0"/>
              <a:t>…</a:t>
            </a:r>
            <a:r>
              <a:rPr lang="en-US" i="1" dirty="0"/>
              <a:t>) &amp; (marital status, support, spiritual/religious, </a:t>
            </a:r>
            <a:r>
              <a:rPr lang="en-US" i="1" dirty="0" err="1"/>
              <a:t>etc</a:t>
            </a:r>
            <a:r>
              <a:rPr lang="en-US" i="1" dirty="0"/>
              <a:t>)</a:t>
            </a:r>
          </a:p>
        </p:txBody>
      </p:sp>
      <p:sp>
        <p:nvSpPr>
          <p:cNvPr id="6" name="Content Placeholder 2">
            <a:extLst>
              <a:ext uri="{FF2B5EF4-FFF2-40B4-BE49-F238E27FC236}">
                <a16:creationId xmlns:a16="http://schemas.microsoft.com/office/drawing/2014/main" id="{4163D726-2084-D09E-F31E-B30532B6290A}"/>
              </a:ext>
            </a:extLst>
          </p:cNvPr>
          <p:cNvSpPr txBox="1">
            <a:spLocks/>
          </p:cNvSpPr>
          <p:nvPr/>
        </p:nvSpPr>
        <p:spPr>
          <a:xfrm>
            <a:off x="770824" y="5458692"/>
            <a:ext cx="8129838" cy="667472"/>
          </a:xfrm>
          <a:prstGeom prst="rect">
            <a:avLst/>
          </a:prstGeom>
        </p:spPr>
        <p:txBody>
          <a:bodyPr vert="horz" lIns="91440" tIns="45720" rIns="91440" bIns="45720" rtlCol="0" anchor="t">
            <a:normAutofit fontScale="55000" lnSpcReduction="20000"/>
          </a:bodyPr>
          <a:lstStyle>
            <a:lvl1pPr marL="342900" indent="-342900" algn="l" defTabSz="457200" rtl="0" eaLnBrk="1" latinLnBrk="0" hangingPunct="1">
              <a:spcBef>
                <a:spcPct val="20000"/>
              </a:spcBef>
              <a:buClr>
                <a:srgbClr val="164282"/>
              </a:buClr>
              <a:buFont typeface="Lucida Grande"/>
              <a:buChar char="•"/>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endParaRPr lang="en-US" sz="1200" dirty="0"/>
          </a:p>
          <a:p>
            <a:r>
              <a:rPr lang="en-US" sz="1200" b="0" dirty="0" err="1"/>
              <a:t>Ebema</a:t>
            </a:r>
            <a:r>
              <a:rPr lang="en-US" sz="1200" b="0" dirty="0"/>
              <a:t>, S. (2020). Five Steps to Proper Hospice Chaplain Documentation-For Routine Visits. </a:t>
            </a:r>
            <a:r>
              <a:rPr lang="en-US" sz="1200" b="0" dirty="0">
                <a:hlinkClick r:id="rId2"/>
              </a:rPr>
              <a:t>https://hospicechaplaincy.com/2020/02/23/five-steps-to-proper-hospice-chaplain-documentation/</a:t>
            </a:r>
            <a:r>
              <a:rPr lang="en-US" sz="1200" b="0" dirty="0"/>
              <a:t> </a:t>
            </a:r>
          </a:p>
          <a:p>
            <a:endParaRPr lang="en-US" sz="1200" b="0" dirty="0"/>
          </a:p>
          <a:p>
            <a:r>
              <a:rPr lang="en-US" sz="1200" b="0" dirty="0"/>
              <a:t>Peery B. Chaplaincy Documentation in a Large US Health System. 2020 Aug 11. In: Peng-Keller S, </a:t>
            </a:r>
            <a:r>
              <a:rPr lang="en-US" sz="1200" b="0" dirty="0" err="1"/>
              <a:t>Neuhold</a:t>
            </a:r>
            <a:r>
              <a:rPr lang="en-US" sz="1200" b="0" dirty="0"/>
              <a:t> D, editors. Charting Spiritual Care: The Emerging Role of Chaplaincy Records in Global Health Care [Internet]. Cham (CH): Springer; 2020. Available from: https://</a:t>
            </a:r>
            <a:r>
              <a:rPr lang="en-US" sz="1200" b="0" dirty="0" err="1"/>
              <a:t>www.ncbi.nlm.nih.gov</a:t>
            </a:r>
            <a:r>
              <a:rPr lang="en-US" sz="1200" b="0" dirty="0"/>
              <a:t>/books/NBK565691/ </a:t>
            </a:r>
            <a:r>
              <a:rPr lang="en-US" sz="1200" b="0" dirty="0" err="1"/>
              <a:t>doi</a:t>
            </a:r>
            <a:r>
              <a:rPr lang="en-US" sz="1200" b="0" dirty="0"/>
              <a:t>: 10.1007/978-3-030-47070-8_3</a:t>
            </a:r>
          </a:p>
          <a:p>
            <a:pPr indent="-228600" defTabSz="914400">
              <a:lnSpc>
                <a:spcPct val="90000"/>
              </a:lnSpc>
              <a:buFont typeface="Arial" panose="020B0604020202020204" pitchFamily="34" charset="0"/>
              <a:buChar char="•"/>
            </a:pPr>
            <a:endParaRPr lang="en-US" sz="900" b="0" dirty="0"/>
          </a:p>
          <a:p>
            <a:pPr indent="-228600" defTabSz="914400">
              <a:lnSpc>
                <a:spcPct val="90000"/>
              </a:lnSpc>
              <a:buFont typeface="Arial" panose="020B0604020202020204" pitchFamily="34" charset="0"/>
              <a:buChar char="•"/>
            </a:pPr>
            <a:endParaRPr lang="en-US" sz="900" b="0" dirty="0"/>
          </a:p>
        </p:txBody>
      </p:sp>
    </p:spTree>
    <p:extLst>
      <p:ext uri="{BB962C8B-B14F-4D97-AF65-F5344CB8AC3E}">
        <p14:creationId xmlns:p14="http://schemas.microsoft.com/office/powerpoint/2010/main" val="1766586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124B-7571-0B4C-97D1-AD1699146E0C}"/>
              </a:ext>
            </a:extLst>
          </p:cNvPr>
          <p:cNvSpPr>
            <a:spLocks noGrp="1"/>
          </p:cNvSpPr>
          <p:nvPr>
            <p:ph type="title"/>
          </p:nvPr>
        </p:nvSpPr>
        <p:spPr/>
        <p:txBody>
          <a:bodyPr>
            <a:normAutofit fontScale="90000"/>
          </a:bodyPr>
          <a:lstStyle/>
          <a:p>
            <a:r>
              <a:rPr lang="en-US" dirty="0"/>
              <a:t>Bring It All Together in the Chart</a:t>
            </a:r>
          </a:p>
        </p:txBody>
      </p:sp>
      <p:sp>
        <p:nvSpPr>
          <p:cNvPr id="3" name="Content Placeholder 2">
            <a:extLst>
              <a:ext uri="{FF2B5EF4-FFF2-40B4-BE49-F238E27FC236}">
                <a16:creationId xmlns:a16="http://schemas.microsoft.com/office/drawing/2014/main" id="{8B9C77AE-A3AA-9D43-AABE-4E42799E651F}"/>
              </a:ext>
            </a:extLst>
          </p:cNvPr>
          <p:cNvSpPr>
            <a:spLocks noGrp="1"/>
          </p:cNvSpPr>
          <p:nvPr>
            <p:ph sz="half" idx="1"/>
          </p:nvPr>
        </p:nvSpPr>
        <p:spPr/>
        <p:txBody>
          <a:bodyPr>
            <a:normAutofit/>
          </a:bodyPr>
          <a:lstStyle/>
          <a:p>
            <a:r>
              <a:rPr lang="en-US" dirty="0"/>
              <a:t>DAROP Example:</a:t>
            </a:r>
          </a:p>
          <a:p>
            <a:pPr lvl="1"/>
            <a:r>
              <a:rPr lang="en-US" b="1" u="sng" dirty="0"/>
              <a:t>Action</a:t>
            </a:r>
            <a:r>
              <a:rPr lang="en-US" dirty="0"/>
              <a:t> (Interventions and Methods)</a:t>
            </a:r>
          </a:p>
          <a:p>
            <a:pPr lvl="2"/>
            <a:r>
              <a:rPr lang="en-US" dirty="0"/>
              <a:t>Interventions</a:t>
            </a:r>
          </a:p>
          <a:p>
            <a:pPr marL="457200" lvl="1" indent="0">
              <a:buNone/>
            </a:pPr>
            <a:r>
              <a:rPr lang="en-US" dirty="0"/>
              <a:t>Acknowledged-current situation, response to difficult experience; provided-active listing; asked guided questions-about cultural values, about faith, about purpose, to bring forth feelings; Discussed-frustrations with patient, plan of care, spirituality/religion; explained chaplain role; identified supportive relationship(s); invited patient to reminisce; prayer for healing; provided-compassionate touch, hospitality; shared words of hope and inspiration</a:t>
            </a:r>
          </a:p>
        </p:txBody>
      </p:sp>
      <p:sp>
        <p:nvSpPr>
          <p:cNvPr id="6" name="Content Placeholder 2">
            <a:extLst>
              <a:ext uri="{FF2B5EF4-FFF2-40B4-BE49-F238E27FC236}">
                <a16:creationId xmlns:a16="http://schemas.microsoft.com/office/drawing/2014/main" id="{4163D726-2084-D09E-F31E-B30532B6290A}"/>
              </a:ext>
            </a:extLst>
          </p:cNvPr>
          <p:cNvSpPr txBox="1">
            <a:spLocks/>
          </p:cNvSpPr>
          <p:nvPr/>
        </p:nvSpPr>
        <p:spPr>
          <a:xfrm>
            <a:off x="770824" y="5458692"/>
            <a:ext cx="8129838" cy="667472"/>
          </a:xfrm>
          <a:prstGeom prst="rect">
            <a:avLst/>
          </a:prstGeom>
        </p:spPr>
        <p:txBody>
          <a:bodyPr vert="horz" lIns="91440" tIns="45720" rIns="91440" bIns="45720" rtlCol="0" anchor="t">
            <a:normAutofit fontScale="55000" lnSpcReduction="20000"/>
          </a:bodyPr>
          <a:lstStyle>
            <a:lvl1pPr marL="342900" indent="-342900" algn="l" defTabSz="457200" rtl="0" eaLnBrk="1" latinLnBrk="0" hangingPunct="1">
              <a:spcBef>
                <a:spcPct val="20000"/>
              </a:spcBef>
              <a:buClr>
                <a:srgbClr val="164282"/>
              </a:buClr>
              <a:buFont typeface="Lucida Grande"/>
              <a:buChar char="•"/>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endParaRPr lang="en-US" sz="1200" dirty="0"/>
          </a:p>
          <a:p>
            <a:r>
              <a:rPr lang="en-US" sz="1200" b="0" dirty="0" err="1"/>
              <a:t>Ebema</a:t>
            </a:r>
            <a:r>
              <a:rPr lang="en-US" sz="1200" b="0" dirty="0"/>
              <a:t>, S. (2020). Five Steps to Proper Hospice Chaplain Documentation-For Routine Visits. </a:t>
            </a:r>
            <a:r>
              <a:rPr lang="en-US" sz="1200" b="0" dirty="0">
                <a:hlinkClick r:id="rId2"/>
              </a:rPr>
              <a:t>https://hospicechaplaincy.com/2020/02/23/five-steps-to-proper-hospice-chaplain-documentation/</a:t>
            </a:r>
            <a:r>
              <a:rPr lang="en-US" sz="1200" b="0" dirty="0"/>
              <a:t> </a:t>
            </a:r>
          </a:p>
          <a:p>
            <a:endParaRPr lang="en-US" sz="1200" b="0" dirty="0"/>
          </a:p>
          <a:p>
            <a:r>
              <a:rPr lang="en-US" sz="1200" b="0" dirty="0"/>
              <a:t>Peery B. Chaplaincy Documentation in a Large US Health System. 2020 Aug 11. In: Peng-Keller S, </a:t>
            </a:r>
            <a:r>
              <a:rPr lang="en-US" sz="1200" b="0" dirty="0" err="1"/>
              <a:t>Neuhold</a:t>
            </a:r>
            <a:r>
              <a:rPr lang="en-US" sz="1200" b="0" dirty="0"/>
              <a:t> D, editors. Charting Spiritual Care: The Emerging Role of Chaplaincy Records in Global Health Care [Internet]. Cham (CH): Springer; 2020. Available from: https://</a:t>
            </a:r>
            <a:r>
              <a:rPr lang="en-US" sz="1200" b="0" dirty="0" err="1"/>
              <a:t>www.ncbi.nlm.nih.gov</a:t>
            </a:r>
            <a:r>
              <a:rPr lang="en-US" sz="1200" b="0" dirty="0"/>
              <a:t>/books/NBK565691/ </a:t>
            </a:r>
            <a:r>
              <a:rPr lang="en-US" sz="1200" b="0" dirty="0" err="1"/>
              <a:t>doi</a:t>
            </a:r>
            <a:r>
              <a:rPr lang="en-US" sz="1200" b="0" dirty="0"/>
              <a:t>: 10.1007/978-3-030-47070-8_3</a:t>
            </a:r>
          </a:p>
          <a:p>
            <a:pPr indent="-228600" defTabSz="914400">
              <a:lnSpc>
                <a:spcPct val="90000"/>
              </a:lnSpc>
              <a:buFont typeface="Arial" panose="020B0604020202020204" pitchFamily="34" charset="0"/>
              <a:buChar char="•"/>
            </a:pPr>
            <a:endParaRPr lang="en-US" sz="900" b="0" dirty="0"/>
          </a:p>
          <a:p>
            <a:pPr indent="-228600" defTabSz="914400">
              <a:lnSpc>
                <a:spcPct val="90000"/>
              </a:lnSpc>
              <a:buFont typeface="Arial" panose="020B0604020202020204" pitchFamily="34" charset="0"/>
              <a:buChar char="•"/>
            </a:pPr>
            <a:endParaRPr lang="en-US" sz="900" b="0" dirty="0"/>
          </a:p>
        </p:txBody>
      </p:sp>
    </p:spTree>
    <p:extLst>
      <p:ext uri="{BB962C8B-B14F-4D97-AF65-F5344CB8AC3E}">
        <p14:creationId xmlns:p14="http://schemas.microsoft.com/office/powerpoint/2010/main" val="129993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124B-7571-0B4C-97D1-AD1699146E0C}"/>
              </a:ext>
            </a:extLst>
          </p:cNvPr>
          <p:cNvSpPr>
            <a:spLocks noGrp="1"/>
          </p:cNvSpPr>
          <p:nvPr>
            <p:ph type="title"/>
          </p:nvPr>
        </p:nvSpPr>
        <p:spPr/>
        <p:txBody>
          <a:bodyPr>
            <a:normAutofit fontScale="90000"/>
          </a:bodyPr>
          <a:lstStyle/>
          <a:p>
            <a:r>
              <a:rPr lang="en-US" dirty="0"/>
              <a:t>Bring It All Together in the Chart</a:t>
            </a:r>
          </a:p>
        </p:txBody>
      </p:sp>
      <p:sp>
        <p:nvSpPr>
          <p:cNvPr id="3" name="Content Placeholder 2">
            <a:extLst>
              <a:ext uri="{FF2B5EF4-FFF2-40B4-BE49-F238E27FC236}">
                <a16:creationId xmlns:a16="http://schemas.microsoft.com/office/drawing/2014/main" id="{8B9C77AE-A3AA-9D43-AABE-4E42799E651F}"/>
              </a:ext>
            </a:extLst>
          </p:cNvPr>
          <p:cNvSpPr>
            <a:spLocks noGrp="1"/>
          </p:cNvSpPr>
          <p:nvPr>
            <p:ph sz="half" idx="1"/>
          </p:nvPr>
        </p:nvSpPr>
        <p:spPr/>
        <p:txBody>
          <a:bodyPr>
            <a:normAutofit/>
          </a:bodyPr>
          <a:lstStyle/>
          <a:p>
            <a:r>
              <a:rPr lang="en-US" dirty="0"/>
              <a:t>DAROP Example:</a:t>
            </a:r>
          </a:p>
          <a:p>
            <a:pPr lvl="1"/>
            <a:r>
              <a:rPr lang="en-US" b="1" u="sng" dirty="0"/>
              <a:t>Action</a:t>
            </a:r>
            <a:r>
              <a:rPr lang="en-US" dirty="0"/>
              <a:t> (Interventions and Methods)</a:t>
            </a:r>
          </a:p>
          <a:p>
            <a:pPr lvl="2"/>
            <a:r>
              <a:rPr lang="en-US" dirty="0"/>
              <a:t>Methods</a:t>
            </a:r>
          </a:p>
          <a:p>
            <a:pPr marL="457200" lvl="1" indent="0">
              <a:buNone/>
            </a:pPr>
            <a:r>
              <a:rPr lang="en-US" dirty="0"/>
              <a:t>Collaborated with care team member; Demonstrated acceptance; Encouraged-self-care, self-reflection, sharing of feelings, patient to recognize strengths, spiritual/religious practices; Explored-cultural values, faith and values, presence of God; Offered-emotional support, spiritual/religious support</a:t>
            </a:r>
          </a:p>
        </p:txBody>
      </p:sp>
      <p:sp>
        <p:nvSpPr>
          <p:cNvPr id="6" name="Content Placeholder 2">
            <a:extLst>
              <a:ext uri="{FF2B5EF4-FFF2-40B4-BE49-F238E27FC236}">
                <a16:creationId xmlns:a16="http://schemas.microsoft.com/office/drawing/2014/main" id="{4163D726-2084-D09E-F31E-B30532B6290A}"/>
              </a:ext>
            </a:extLst>
          </p:cNvPr>
          <p:cNvSpPr txBox="1">
            <a:spLocks/>
          </p:cNvSpPr>
          <p:nvPr/>
        </p:nvSpPr>
        <p:spPr>
          <a:xfrm>
            <a:off x="770824" y="5458692"/>
            <a:ext cx="8129838" cy="667472"/>
          </a:xfrm>
          <a:prstGeom prst="rect">
            <a:avLst/>
          </a:prstGeom>
        </p:spPr>
        <p:txBody>
          <a:bodyPr vert="horz" lIns="91440" tIns="45720" rIns="91440" bIns="45720" rtlCol="0" anchor="t">
            <a:normAutofit fontScale="55000" lnSpcReduction="20000"/>
          </a:bodyPr>
          <a:lstStyle>
            <a:lvl1pPr marL="342900" indent="-342900" algn="l" defTabSz="457200" rtl="0" eaLnBrk="1" latinLnBrk="0" hangingPunct="1">
              <a:spcBef>
                <a:spcPct val="20000"/>
              </a:spcBef>
              <a:buClr>
                <a:srgbClr val="164282"/>
              </a:buClr>
              <a:buFont typeface="Lucida Grande"/>
              <a:buChar char="•"/>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endParaRPr lang="en-US" sz="1200" dirty="0"/>
          </a:p>
          <a:p>
            <a:r>
              <a:rPr lang="en-US" sz="1200" b="0" dirty="0" err="1"/>
              <a:t>Ebema</a:t>
            </a:r>
            <a:r>
              <a:rPr lang="en-US" sz="1200" b="0" dirty="0"/>
              <a:t>, S. (2020). Five Steps to Proper Hospice Chaplain Documentation-For Routine Visits. </a:t>
            </a:r>
            <a:r>
              <a:rPr lang="en-US" sz="1200" b="0" dirty="0">
                <a:hlinkClick r:id="rId2"/>
              </a:rPr>
              <a:t>https://hospicechaplaincy.com/2020/02/23/five-steps-to-proper-hospice-chaplain-documentation/</a:t>
            </a:r>
            <a:r>
              <a:rPr lang="en-US" sz="1200" b="0" dirty="0"/>
              <a:t> </a:t>
            </a:r>
          </a:p>
          <a:p>
            <a:endParaRPr lang="en-US" sz="1200" b="0" dirty="0"/>
          </a:p>
          <a:p>
            <a:r>
              <a:rPr lang="en-US" sz="1200" b="0" dirty="0"/>
              <a:t>Peery B. Chaplaincy Documentation in a Large US Health System. 2020 Aug 11. In: Peng-Keller S, </a:t>
            </a:r>
            <a:r>
              <a:rPr lang="en-US" sz="1200" b="0" dirty="0" err="1"/>
              <a:t>Neuhold</a:t>
            </a:r>
            <a:r>
              <a:rPr lang="en-US" sz="1200" b="0" dirty="0"/>
              <a:t> D, editors. Charting Spiritual Care: The Emerging Role of Chaplaincy Records in Global Health Care [Internet]. Cham (CH): Springer; 2020. Available from: https://</a:t>
            </a:r>
            <a:r>
              <a:rPr lang="en-US" sz="1200" b="0" dirty="0" err="1"/>
              <a:t>www.ncbi.nlm.nih.gov</a:t>
            </a:r>
            <a:r>
              <a:rPr lang="en-US" sz="1200" b="0" dirty="0"/>
              <a:t>/books/NBK565691/ </a:t>
            </a:r>
            <a:r>
              <a:rPr lang="en-US" sz="1200" b="0" dirty="0" err="1"/>
              <a:t>doi</a:t>
            </a:r>
            <a:r>
              <a:rPr lang="en-US" sz="1200" b="0" dirty="0"/>
              <a:t>: 10.1007/978-3-030-47070-8_3</a:t>
            </a:r>
          </a:p>
          <a:p>
            <a:pPr indent="-228600" defTabSz="914400">
              <a:lnSpc>
                <a:spcPct val="90000"/>
              </a:lnSpc>
              <a:buFont typeface="Arial" panose="020B0604020202020204" pitchFamily="34" charset="0"/>
              <a:buChar char="•"/>
            </a:pPr>
            <a:endParaRPr lang="en-US" sz="900" b="0" dirty="0"/>
          </a:p>
          <a:p>
            <a:pPr indent="-228600" defTabSz="914400">
              <a:lnSpc>
                <a:spcPct val="90000"/>
              </a:lnSpc>
              <a:buFont typeface="Arial" panose="020B0604020202020204" pitchFamily="34" charset="0"/>
              <a:buChar char="•"/>
            </a:pPr>
            <a:endParaRPr lang="en-US" sz="900" b="0" dirty="0"/>
          </a:p>
        </p:txBody>
      </p:sp>
    </p:spTree>
    <p:extLst>
      <p:ext uri="{BB962C8B-B14F-4D97-AF65-F5344CB8AC3E}">
        <p14:creationId xmlns:p14="http://schemas.microsoft.com/office/powerpoint/2010/main" val="1044598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124B-7571-0B4C-97D1-AD1699146E0C}"/>
              </a:ext>
            </a:extLst>
          </p:cNvPr>
          <p:cNvSpPr>
            <a:spLocks noGrp="1"/>
          </p:cNvSpPr>
          <p:nvPr>
            <p:ph type="title"/>
          </p:nvPr>
        </p:nvSpPr>
        <p:spPr/>
        <p:txBody>
          <a:bodyPr>
            <a:normAutofit fontScale="90000"/>
          </a:bodyPr>
          <a:lstStyle/>
          <a:p>
            <a:r>
              <a:rPr lang="en-US" dirty="0"/>
              <a:t>Bring It All Together in the Chart</a:t>
            </a:r>
          </a:p>
        </p:txBody>
      </p:sp>
      <p:sp>
        <p:nvSpPr>
          <p:cNvPr id="3" name="Content Placeholder 2">
            <a:extLst>
              <a:ext uri="{FF2B5EF4-FFF2-40B4-BE49-F238E27FC236}">
                <a16:creationId xmlns:a16="http://schemas.microsoft.com/office/drawing/2014/main" id="{8B9C77AE-A3AA-9D43-AABE-4E42799E651F}"/>
              </a:ext>
            </a:extLst>
          </p:cNvPr>
          <p:cNvSpPr>
            <a:spLocks noGrp="1"/>
          </p:cNvSpPr>
          <p:nvPr>
            <p:ph sz="half" idx="1"/>
          </p:nvPr>
        </p:nvSpPr>
        <p:spPr/>
        <p:txBody>
          <a:bodyPr>
            <a:normAutofit fontScale="92500" lnSpcReduction="10000"/>
          </a:bodyPr>
          <a:lstStyle/>
          <a:p>
            <a:r>
              <a:rPr lang="en-US" dirty="0"/>
              <a:t>DAROP Example:</a:t>
            </a:r>
          </a:p>
          <a:p>
            <a:pPr lvl="1"/>
            <a:r>
              <a:rPr lang="en-US" b="1" u="sng" dirty="0"/>
              <a:t>Result</a:t>
            </a:r>
            <a:r>
              <a:rPr lang="en-US" dirty="0"/>
              <a:t> (Patient-Centered Outcome)</a:t>
            </a:r>
          </a:p>
          <a:p>
            <a:pPr marL="457200" lvl="1" indent="0">
              <a:buNone/>
            </a:pPr>
            <a:r>
              <a:rPr lang="en-US" dirty="0"/>
              <a:t>Distress reduced, Emotional resources utilized, </a:t>
            </a:r>
            <a:r>
              <a:rPr lang="en-US" i="1" dirty="0"/>
              <a:t>(as evidenced by) </a:t>
            </a:r>
            <a:r>
              <a:rPr lang="en-US" dirty="0"/>
              <a:t>Expressed gratitude, Expressed intermediate hope, Expressed ultimate hope, Progressed toward focus on present, Relational resources utilized, Spiritual resources utilized, Tearfully processed emotions, Verbally processed emotions</a:t>
            </a:r>
          </a:p>
          <a:p>
            <a:pPr marL="457200" lvl="1" indent="0">
              <a:buNone/>
            </a:pPr>
            <a:r>
              <a:rPr lang="en-US" dirty="0"/>
              <a:t>						</a:t>
            </a:r>
            <a:r>
              <a:rPr lang="en-US" i="1" dirty="0"/>
              <a:t>and/or</a:t>
            </a:r>
          </a:p>
          <a:p>
            <a:pPr marL="457200" lvl="1" indent="0">
              <a:buNone/>
            </a:pPr>
            <a:r>
              <a:rPr lang="en-US" dirty="0"/>
              <a:t>She identified and processed the spiritual and emotional sequelae. Reported anxiety decreased. Breathing slowed and became more regular. Pt smiled more.</a:t>
            </a:r>
            <a:endParaRPr lang="en-US" i="1" dirty="0"/>
          </a:p>
          <a:p>
            <a:pPr marL="457200" lvl="1" indent="0">
              <a:buNone/>
            </a:pPr>
            <a:r>
              <a:rPr lang="en-US" i="1" dirty="0"/>
              <a:t>						and/or</a:t>
            </a:r>
          </a:p>
          <a:p>
            <a:pPr marL="457200" lvl="1" indent="0">
              <a:buNone/>
            </a:pPr>
            <a:r>
              <a:rPr lang="en-US" dirty="0"/>
              <a:t>Patient felt emotional/spiritual wellness/peace of mind as evidenced by calm affect/closed eyes, communicated feelings of peace</a:t>
            </a:r>
            <a:r>
              <a:rPr lang="en-US" i="1" dirty="0"/>
              <a:t> </a:t>
            </a:r>
          </a:p>
        </p:txBody>
      </p:sp>
      <p:sp>
        <p:nvSpPr>
          <p:cNvPr id="6" name="Content Placeholder 2">
            <a:extLst>
              <a:ext uri="{FF2B5EF4-FFF2-40B4-BE49-F238E27FC236}">
                <a16:creationId xmlns:a16="http://schemas.microsoft.com/office/drawing/2014/main" id="{4163D726-2084-D09E-F31E-B30532B6290A}"/>
              </a:ext>
            </a:extLst>
          </p:cNvPr>
          <p:cNvSpPr txBox="1">
            <a:spLocks/>
          </p:cNvSpPr>
          <p:nvPr/>
        </p:nvSpPr>
        <p:spPr>
          <a:xfrm>
            <a:off x="770824" y="5956608"/>
            <a:ext cx="8129838" cy="667472"/>
          </a:xfrm>
          <a:prstGeom prst="rect">
            <a:avLst/>
          </a:prstGeom>
        </p:spPr>
        <p:txBody>
          <a:bodyPr vert="horz" lIns="91440" tIns="45720" rIns="91440" bIns="45720" rtlCol="0" anchor="t">
            <a:normAutofit fontScale="55000" lnSpcReduction="20000"/>
          </a:bodyPr>
          <a:lstStyle>
            <a:lvl1pPr marL="342900" indent="-342900" algn="l" defTabSz="457200" rtl="0" eaLnBrk="1" latinLnBrk="0" hangingPunct="1">
              <a:spcBef>
                <a:spcPct val="20000"/>
              </a:spcBef>
              <a:buClr>
                <a:srgbClr val="164282"/>
              </a:buClr>
              <a:buFont typeface="Lucida Grande"/>
              <a:buChar char="•"/>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endParaRPr lang="en-US" sz="1200" dirty="0"/>
          </a:p>
          <a:p>
            <a:r>
              <a:rPr lang="en-US" sz="1200" b="0" dirty="0" err="1"/>
              <a:t>Ebema</a:t>
            </a:r>
            <a:r>
              <a:rPr lang="en-US" sz="1200" b="0" dirty="0"/>
              <a:t>, S. (2020). Five Steps to Proper Hospice Chaplain Documentation-For Routine Visits. </a:t>
            </a:r>
            <a:r>
              <a:rPr lang="en-US" sz="1200" b="0" dirty="0">
                <a:hlinkClick r:id="rId2"/>
              </a:rPr>
              <a:t>https://hospicechaplaincy.com/2020/02/23/five-steps-to-proper-hospice-chaplain-documentation/</a:t>
            </a:r>
            <a:r>
              <a:rPr lang="en-US" sz="1200" b="0" dirty="0"/>
              <a:t> </a:t>
            </a:r>
          </a:p>
          <a:p>
            <a:endParaRPr lang="en-US" sz="1200" b="0" dirty="0"/>
          </a:p>
          <a:p>
            <a:r>
              <a:rPr lang="en-US" sz="1200" b="0" dirty="0"/>
              <a:t>Peery B. Chaplaincy Documentation in a Large US Health System. 2020 Aug 11. In: Peng-Keller S, </a:t>
            </a:r>
            <a:r>
              <a:rPr lang="en-US" sz="1200" b="0" dirty="0" err="1"/>
              <a:t>Neuhold</a:t>
            </a:r>
            <a:r>
              <a:rPr lang="en-US" sz="1200" b="0" dirty="0"/>
              <a:t> D, editors. Charting Spiritual Care: The Emerging Role of Chaplaincy Records in Global Health Care [Internet]. Cham (CH): Springer; 2020. Available from: https://</a:t>
            </a:r>
            <a:r>
              <a:rPr lang="en-US" sz="1200" b="0" dirty="0" err="1"/>
              <a:t>www.ncbi.nlm.nih.gov</a:t>
            </a:r>
            <a:r>
              <a:rPr lang="en-US" sz="1200" b="0" dirty="0"/>
              <a:t>/books/NBK565691/ </a:t>
            </a:r>
            <a:r>
              <a:rPr lang="en-US" sz="1200" b="0" dirty="0" err="1"/>
              <a:t>doi</a:t>
            </a:r>
            <a:r>
              <a:rPr lang="en-US" sz="1200" b="0" dirty="0"/>
              <a:t>: 10.1007/978-3-030-47070-8_3</a:t>
            </a:r>
          </a:p>
          <a:p>
            <a:pPr indent="-228600" defTabSz="914400">
              <a:lnSpc>
                <a:spcPct val="90000"/>
              </a:lnSpc>
              <a:buFont typeface="Arial" panose="020B0604020202020204" pitchFamily="34" charset="0"/>
              <a:buChar char="•"/>
            </a:pPr>
            <a:endParaRPr lang="en-US" sz="900" b="0" dirty="0"/>
          </a:p>
          <a:p>
            <a:pPr indent="-228600" defTabSz="914400">
              <a:lnSpc>
                <a:spcPct val="90000"/>
              </a:lnSpc>
              <a:buFont typeface="Arial" panose="020B0604020202020204" pitchFamily="34" charset="0"/>
              <a:buChar char="•"/>
            </a:pPr>
            <a:endParaRPr lang="en-US" sz="900" b="0" dirty="0"/>
          </a:p>
        </p:txBody>
      </p:sp>
    </p:spTree>
    <p:extLst>
      <p:ext uri="{BB962C8B-B14F-4D97-AF65-F5344CB8AC3E}">
        <p14:creationId xmlns:p14="http://schemas.microsoft.com/office/powerpoint/2010/main" val="7330962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124B-7571-0B4C-97D1-AD1699146E0C}"/>
              </a:ext>
            </a:extLst>
          </p:cNvPr>
          <p:cNvSpPr>
            <a:spLocks noGrp="1"/>
          </p:cNvSpPr>
          <p:nvPr>
            <p:ph type="title"/>
          </p:nvPr>
        </p:nvSpPr>
        <p:spPr/>
        <p:txBody>
          <a:bodyPr>
            <a:normAutofit fontScale="90000"/>
          </a:bodyPr>
          <a:lstStyle/>
          <a:p>
            <a:r>
              <a:rPr lang="en-US" dirty="0"/>
              <a:t>Bring It All Together in the Chart</a:t>
            </a:r>
          </a:p>
        </p:txBody>
      </p:sp>
      <p:sp>
        <p:nvSpPr>
          <p:cNvPr id="3" name="Content Placeholder 2">
            <a:extLst>
              <a:ext uri="{FF2B5EF4-FFF2-40B4-BE49-F238E27FC236}">
                <a16:creationId xmlns:a16="http://schemas.microsoft.com/office/drawing/2014/main" id="{8B9C77AE-A3AA-9D43-AABE-4E42799E651F}"/>
              </a:ext>
            </a:extLst>
          </p:cNvPr>
          <p:cNvSpPr>
            <a:spLocks noGrp="1"/>
          </p:cNvSpPr>
          <p:nvPr>
            <p:ph sz="half" idx="1"/>
          </p:nvPr>
        </p:nvSpPr>
        <p:spPr/>
        <p:txBody>
          <a:bodyPr>
            <a:normAutofit fontScale="92500"/>
          </a:bodyPr>
          <a:lstStyle/>
          <a:p>
            <a:r>
              <a:rPr lang="en-US" dirty="0"/>
              <a:t>DAROP Example:</a:t>
            </a:r>
          </a:p>
          <a:p>
            <a:pPr lvl="1"/>
            <a:r>
              <a:rPr lang="en-US" b="1" u="sng" dirty="0"/>
              <a:t>Observations</a:t>
            </a:r>
            <a:r>
              <a:rPr lang="en-US" dirty="0"/>
              <a:t> (</a:t>
            </a:r>
            <a:r>
              <a:rPr lang="en-US" i="1" dirty="0"/>
              <a:t>utilize the 5 senses – taste, touch/feel, see, hear, smell</a:t>
            </a:r>
            <a:r>
              <a:rPr lang="en-US" dirty="0"/>
              <a:t>) </a:t>
            </a:r>
          </a:p>
          <a:p>
            <a:pPr marL="457200" lvl="1" indent="0">
              <a:buNone/>
            </a:pPr>
            <a:r>
              <a:rPr lang="en-US" dirty="0"/>
              <a:t>Chaplain observed that room shades were closed, TV was off, cellphone resting by her right side on the bed, food was untouched</a:t>
            </a:r>
          </a:p>
          <a:p>
            <a:pPr marL="457200" lvl="1" indent="0">
              <a:buNone/>
            </a:pPr>
            <a:r>
              <a:rPr lang="en-US" dirty="0"/>
              <a:t>							</a:t>
            </a:r>
            <a:r>
              <a:rPr lang="en-US" i="1" dirty="0"/>
              <a:t>and/or </a:t>
            </a:r>
          </a:p>
          <a:p>
            <a:pPr marL="457200" lvl="1" indent="0">
              <a:buNone/>
            </a:pPr>
            <a:r>
              <a:rPr lang="en-US" dirty="0"/>
              <a:t>She expressed moderate anxiety, (fatigue, and difficulty breathing). She mentioned fears of not being a suitable surgical candidate and of possible lack of efficacy or of unintended consequences of surgery (lost function). She also expressed the strong desires to have the surgery and be </a:t>
            </a:r>
            <a:r>
              <a:rPr lang="en-US" dirty="0" err="1"/>
              <a:t>sz</a:t>
            </a:r>
            <a:r>
              <a:rPr lang="en-US" dirty="0"/>
              <a:t> [abbreviation for “seizure”] free for the first time in decades. Her anxiety seemed lessened after (spiritual) care. Per her report and chaplain’s observations, she benefitted from (spiritual) support.</a:t>
            </a:r>
            <a:endParaRPr lang="en-US" i="1" dirty="0"/>
          </a:p>
          <a:p>
            <a:pPr lvl="1"/>
            <a:endParaRPr lang="en-US" dirty="0"/>
          </a:p>
          <a:p>
            <a:pPr marL="457200" lvl="1" indent="0">
              <a:buNone/>
            </a:pPr>
            <a:endParaRPr lang="en-US" dirty="0"/>
          </a:p>
        </p:txBody>
      </p:sp>
      <p:sp>
        <p:nvSpPr>
          <p:cNvPr id="6" name="Content Placeholder 2">
            <a:extLst>
              <a:ext uri="{FF2B5EF4-FFF2-40B4-BE49-F238E27FC236}">
                <a16:creationId xmlns:a16="http://schemas.microsoft.com/office/drawing/2014/main" id="{4163D726-2084-D09E-F31E-B30532B6290A}"/>
              </a:ext>
            </a:extLst>
          </p:cNvPr>
          <p:cNvSpPr txBox="1">
            <a:spLocks/>
          </p:cNvSpPr>
          <p:nvPr/>
        </p:nvSpPr>
        <p:spPr>
          <a:xfrm>
            <a:off x="770824" y="5972916"/>
            <a:ext cx="8129838" cy="667472"/>
          </a:xfrm>
          <a:prstGeom prst="rect">
            <a:avLst/>
          </a:prstGeom>
        </p:spPr>
        <p:txBody>
          <a:bodyPr vert="horz" lIns="91440" tIns="45720" rIns="91440" bIns="45720" rtlCol="0" anchor="t">
            <a:normAutofit fontScale="55000" lnSpcReduction="20000"/>
          </a:bodyPr>
          <a:lstStyle>
            <a:lvl1pPr marL="342900" indent="-342900" algn="l" defTabSz="457200" rtl="0" eaLnBrk="1" latinLnBrk="0" hangingPunct="1">
              <a:spcBef>
                <a:spcPct val="20000"/>
              </a:spcBef>
              <a:buClr>
                <a:srgbClr val="164282"/>
              </a:buClr>
              <a:buFont typeface="Lucida Grande"/>
              <a:buChar char="•"/>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endParaRPr lang="en-US" sz="1200" dirty="0"/>
          </a:p>
          <a:p>
            <a:r>
              <a:rPr lang="en-US" sz="1200" b="0" dirty="0" err="1"/>
              <a:t>Ebema</a:t>
            </a:r>
            <a:r>
              <a:rPr lang="en-US" sz="1200" b="0" dirty="0"/>
              <a:t>, S. (2020). Five Steps to Proper Hospice Chaplain Documentation-For Routine Visits. </a:t>
            </a:r>
            <a:r>
              <a:rPr lang="en-US" sz="1200" b="0" dirty="0">
                <a:hlinkClick r:id="rId2"/>
              </a:rPr>
              <a:t>https://hospicechaplaincy.com/2020/02/23/five-steps-to-proper-hospice-chaplain-documentation/</a:t>
            </a:r>
            <a:r>
              <a:rPr lang="en-US" sz="1200" b="0" dirty="0"/>
              <a:t> </a:t>
            </a:r>
          </a:p>
          <a:p>
            <a:endParaRPr lang="en-US" sz="1200" b="0" dirty="0"/>
          </a:p>
          <a:p>
            <a:r>
              <a:rPr lang="en-US" sz="1200" b="0" dirty="0"/>
              <a:t>Peery B. Chaplaincy Documentation in a Large US Health System. 2020 Aug 11. In: Peng-Keller S, </a:t>
            </a:r>
            <a:r>
              <a:rPr lang="en-US" sz="1200" b="0" dirty="0" err="1"/>
              <a:t>Neuhold</a:t>
            </a:r>
            <a:r>
              <a:rPr lang="en-US" sz="1200" b="0" dirty="0"/>
              <a:t> D, editors. Charting Spiritual Care: The Emerging Role of Chaplaincy Records in Global Health Care [Internet]. Cham (CH): Springer; 2020. Available from: https://</a:t>
            </a:r>
            <a:r>
              <a:rPr lang="en-US" sz="1200" b="0" dirty="0" err="1"/>
              <a:t>www.ncbi.nlm.nih.gov</a:t>
            </a:r>
            <a:r>
              <a:rPr lang="en-US" sz="1200" b="0" dirty="0"/>
              <a:t>/books/NBK565691/ </a:t>
            </a:r>
            <a:r>
              <a:rPr lang="en-US" sz="1200" b="0" dirty="0" err="1"/>
              <a:t>doi</a:t>
            </a:r>
            <a:r>
              <a:rPr lang="en-US" sz="1200" b="0" dirty="0"/>
              <a:t>: 10.1007/978-3-030-47070-8_3</a:t>
            </a:r>
          </a:p>
          <a:p>
            <a:pPr indent="-228600" defTabSz="914400">
              <a:lnSpc>
                <a:spcPct val="90000"/>
              </a:lnSpc>
              <a:buFont typeface="Arial" panose="020B0604020202020204" pitchFamily="34" charset="0"/>
              <a:buChar char="•"/>
            </a:pPr>
            <a:endParaRPr lang="en-US" sz="900" b="0" dirty="0"/>
          </a:p>
          <a:p>
            <a:pPr indent="-228600" defTabSz="914400">
              <a:lnSpc>
                <a:spcPct val="90000"/>
              </a:lnSpc>
              <a:buFont typeface="Arial" panose="020B0604020202020204" pitchFamily="34" charset="0"/>
              <a:buChar char="•"/>
            </a:pPr>
            <a:endParaRPr lang="en-US" sz="900" b="0" dirty="0"/>
          </a:p>
        </p:txBody>
      </p:sp>
    </p:spTree>
    <p:extLst>
      <p:ext uri="{BB962C8B-B14F-4D97-AF65-F5344CB8AC3E}">
        <p14:creationId xmlns:p14="http://schemas.microsoft.com/office/powerpoint/2010/main" val="1424305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124B-7571-0B4C-97D1-AD1699146E0C}"/>
              </a:ext>
            </a:extLst>
          </p:cNvPr>
          <p:cNvSpPr>
            <a:spLocks noGrp="1"/>
          </p:cNvSpPr>
          <p:nvPr>
            <p:ph type="title"/>
          </p:nvPr>
        </p:nvSpPr>
        <p:spPr/>
        <p:txBody>
          <a:bodyPr>
            <a:normAutofit fontScale="90000"/>
          </a:bodyPr>
          <a:lstStyle/>
          <a:p>
            <a:r>
              <a:rPr lang="en-US" dirty="0"/>
              <a:t>Bring It All Together in the Chart</a:t>
            </a:r>
          </a:p>
        </p:txBody>
      </p:sp>
      <p:sp>
        <p:nvSpPr>
          <p:cNvPr id="3" name="Content Placeholder 2">
            <a:extLst>
              <a:ext uri="{FF2B5EF4-FFF2-40B4-BE49-F238E27FC236}">
                <a16:creationId xmlns:a16="http://schemas.microsoft.com/office/drawing/2014/main" id="{8B9C77AE-A3AA-9D43-AABE-4E42799E651F}"/>
              </a:ext>
            </a:extLst>
          </p:cNvPr>
          <p:cNvSpPr>
            <a:spLocks noGrp="1"/>
          </p:cNvSpPr>
          <p:nvPr>
            <p:ph sz="half" idx="1"/>
          </p:nvPr>
        </p:nvSpPr>
        <p:spPr/>
        <p:txBody>
          <a:bodyPr>
            <a:normAutofit/>
          </a:bodyPr>
          <a:lstStyle/>
          <a:p>
            <a:r>
              <a:rPr lang="en-US" dirty="0"/>
              <a:t>DAROP Example:</a:t>
            </a:r>
          </a:p>
          <a:p>
            <a:pPr lvl="1"/>
            <a:r>
              <a:rPr lang="en-US" b="1" u="sng" dirty="0"/>
              <a:t>Plan </a:t>
            </a:r>
            <a:r>
              <a:rPr lang="en-US" dirty="0"/>
              <a:t>(Intended Effects/Goal)</a:t>
            </a:r>
          </a:p>
          <a:p>
            <a:pPr lvl="1"/>
            <a:endParaRPr lang="en-US" dirty="0"/>
          </a:p>
          <a:p>
            <a:pPr marL="457200" lvl="1" indent="0">
              <a:buNone/>
            </a:pPr>
            <a:r>
              <a:rPr lang="en-US" dirty="0"/>
              <a:t>Chaplain will collaborate with interdisciplinary team </a:t>
            </a:r>
            <a:r>
              <a:rPr lang="en-US" i="1" dirty="0"/>
              <a:t>[or social worker or local clergy or RN or Provider] </a:t>
            </a:r>
            <a:r>
              <a:rPr lang="en-US" dirty="0"/>
              <a:t>and follow-up with patient during LOS (length of stay) </a:t>
            </a:r>
            <a:r>
              <a:rPr lang="en-US" i="1" dirty="0"/>
              <a:t>[follow up w/in 24-48hours]. </a:t>
            </a:r>
            <a:r>
              <a:rPr lang="en-US" dirty="0"/>
              <a:t>Align care plan with patient’s values; Build relationship of care and support; Convey calming presence; Demonstrate care and concern; Faith affirmation; Help patient feel comforted; Meaning—Making; Preserve dignity and respect; Promote a sense of peace</a:t>
            </a:r>
          </a:p>
        </p:txBody>
      </p:sp>
      <p:sp>
        <p:nvSpPr>
          <p:cNvPr id="6" name="Content Placeholder 2">
            <a:extLst>
              <a:ext uri="{FF2B5EF4-FFF2-40B4-BE49-F238E27FC236}">
                <a16:creationId xmlns:a16="http://schemas.microsoft.com/office/drawing/2014/main" id="{4163D726-2084-D09E-F31E-B30532B6290A}"/>
              </a:ext>
            </a:extLst>
          </p:cNvPr>
          <p:cNvSpPr txBox="1">
            <a:spLocks/>
          </p:cNvSpPr>
          <p:nvPr/>
        </p:nvSpPr>
        <p:spPr>
          <a:xfrm>
            <a:off x="770824" y="5458692"/>
            <a:ext cx="8129838" cy="667472"/>
          </a:xfrm>
          <a:prstGeom prst="rect">
            <a:avLst/>
          </a:prstGeom>
        </p:spPr>
        <p:txBody>
          <a:bodyPr vert="horz" lIns="91440" tIns="45720" rIns="91440" bIns="45720" rtlCol="0" anchor="t">
            <a:normAutofit fontScale="55000" lnSpcReduction="20000"/>
          </a:bodyPr>
          <a:lstStyle>
            <a:lvl1pPr marL="342900" indent="-342900" algn="l" defTabSz="457200" rtl="0" eaLnBrk="1" latinLnBrk="0" hangingPunct="1">
              <a:spcBef>
                <a:spcPct val="20000"/>
              </a:spcBef>
              <a:buClr>
                <a:srgbClr val="164282"/>
              </a:buClr>
              <a:buFont typeface="Lucida Grande"/>
              <a:buChar char="•"/>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endParaRPr lang="en-US" sz="1200" dirty="0"/>
          </a:p>
          <a:p>
            <a:r>
              <a:rPr lang="en-US" sz="1200" b="0" dirty="0" err="1"/>
              <a:t>Ebema</a:t>
            </a:r>
            <a:r>
              <a:rPr lang="en-US" sz="1200" b="0" dirty="0"/>
              <a:t>, S. (2020). Five Steps to Proper Hospice Chaplain Documentation-For Routine Visits. </a:t>
            </a:r>
            <a:r>
              <a:rPr lang="en-US" sz="1200" b="0" dirty="0">
                <a:hlinkClick r:id="rId2"/>
              </a:rPr>
              <a:t>https://hospicechaplaincy.com/2020/02/23/five-steps-to-proper-hospice-chaplain-documentation/</a:t>
            </a:r>
            <a:r>
              <a:rPr lang="en-US" sz="1200" b="0" dirty="0"/>
              <a:t> </a:t>
            </a:r>
          </a:p>
          <a:p>
            <a:endParaRPr lang="en-US" sz="1200" b="0" dirty="0"/>
          </a:p>
          <a:p>
            <a:r>
              <a:rPr lang="en-US" sz="1200" b="0" dirty="0"/>
              <a:t>Peery B. Chaplaincy Documentation in a Large US Health System. 2020 Aug 11. In: Peng-Keller S, </a:t>
            </a:r>
            <a:r>
              <a:rPr lang="en-US" sz="1200" b="0" dirty="0" err="1"/>
              <a:t>Neuhold</a:t>
            </a:r>
            <a:r>
              <a:rPr lang="en-US" sz="1200" b="0" dirty="0"/>
              <a:t> D, editors. Charting Spiritual Care: The Emerging Role of Chaplaincy Records in Global Health Care [Internet]. Cham (CH): Springer; 2020. Available from: https://</a:t>
            </a:r>
            <a:r>
              <a:rPr lang="en-US" sz="1200" b="0" dirty="0" err="1"/>
              <a:t>www.ncbi.nlm.nih.gov</a:t>
            </a:r>
            <a:r>
              <a:rPr lang="en-US" sz="1200" b="0" dirty="0"/>
              <a:t>/books/NBK565691/ </a:t>
            </a:r>
            <a:r>
              <a:rPr lang="en-US" sz="1200" b="0" dirty="0" err="1"/>
              <a:t>doi</a:t>
            </a:r>
            <a:r>
              <a:rPr lang="en-US" sz="1200" b="0" dirty="0"/>
              <a:t>: 10.1007/978-3-030-47070-8_3</a:t>
            </a:r>
          </a:p>
          <a:p>
            <a:pPr indent="-228600" defTabSz="914400">
              <a:lnSpc>
                <a:spcPct val="90000"/>
              </a:lnSpc>
              <a:buFont typeface="Arial" panose="020B0604020202020204" pitchFamily="34" charset="0"/>
              <a:buChar char="•"/>
            </a:pPr>
            <a:endParaRPr lang="en-US" sz="900" b="0" dirty="0"/>
          </a:p>
          <a:p>
            <a:pPr indent="-228600" defTabSz="914400">
              <a:lnSpc>
                <a:spcPct val="90000"/>
              </a:lnSpc>
              <a:buFont typeface="Arial" panose="020B0604020202020204" pitchFamily="34" charset="0"/>
              <a:buChar char="•"/>
            </a:pPr>
            <a:endParaRPr lang="en-US" sz="900" b="0" dirty="0"/>
          </a:p>
        </p:txBody>
      </p:sp>
    </p:spTree>
    <p:extLst>
      <p:ext uri="{BB962C8B-B14F-4D97-AF65-F5344CB8AC3E}">
        <p14:creationId xmlns:p14="http://schemas.microsoft.com/office/powerpoint/2010/main" val="572658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p:cNvSpPr>
            <a:spLocks noGrp="1"/>
          </p:cNvSpPr>
          <p:nvPr>
            <p:ph type="title"/>
          </p:nvPr>
        </p:nvSpPr>
        <p:spPr bwMode="auto">
          <a:noFill/>
          <a:ln>
            <a:miter lim="800000"/>
            <a:headEnd/>
            <a:tailEnd/>
          </a:ln>
        </p:spPr>
        <p:txBody>
          <a:bodyPr vert="horz" wrap="square" lIns="86960" tIns="43480" rIns="86960" bIns="43480" numCol="1" anchor="t" anchorCtr="0" compatLnSpc="1">
            <a:prstTxWarp prst="textNoShape">
              <a:avLst/>
            </a:prstTxWarp>
            <a:normAutofit fontScale="90000"/>
          </a:bodyPr>
          <a:lstStyle/>
          <a:p>
            <a:r>
              <a:rPr lang="en-US" dirty="0"/>
              <a:t>Continuous Interdisciplinary Communication</a:t>
            </a:r>
          </a:p>
        </p:txBody>
      </p:sp>
      <p:sp>
        <p:nvSpPr>
          <p:cNvPr id="31747" name="Content Placeholder 5"/>
          <p:cNvSpPr>
            <a:spLocks noGrp="1"/>
          </p:cNvSpPr>
          <p:nvPr>
            <p:ph idx="1"/>
          </p:nvPr>
        </p:nvSpPr>
        <p:spPr>
          <a:xfrm>
            <a:off x="533400" y="1600201"/>
            <a:ext cx="7924800" cy="4724400"/>
          </a:xfrm>
        </p:spPr>
        <p:txBody>
          <a:bodyPr>
            <a:normAutofit fontScale="85000" lnSpcReduction="20000"/>
          </a:bodyPr>
          <a:lstStyle/>
          <a:p>
            <a:r>
              <a:rPr lang="en-US" sz="2800" b="0" dirty="0"/>
              <a:t>The SBAR (Situation-Background-Assessment-Recommendation) technique provides a framework for communication between members of the health care team about a patient's condition. </a:t>
            </a:r>
          </a:p>
          <a:p>
            <a:endParaRPr lang="en-US" sz="2800" b="0" dirty="0"/>
          </a:p>
          <a:p>
            <a:pPr lvl="1"/>
            <a:r>
              <a:rPr lang="en-US" dirty="0"/>
              <a:t>S = Situation</a:t>
            </a:r>
            <a:r>
              <a:rPr lang="en-US" b="0" dirty="0"/>
              <a:t> (a concise statement of the problem)</a:t>
            </a:r>
          </a:p>
          <a:p>
            <a:pPr lvl="1"/>
            <a:r>
              <a:rPr lang="en-US" dirty="0"/>
              <a:t>B = Background</a:t>
            </a:r>
            <a:r>
              <a:rPr lang="en-US" b="0" dirty="0"/>
              <a:t> (pertinent and brief information related to the situation)</a:t>
            </a:r>
          </a:p>
          <a:p>
            <a:pPr lvl="1"/>
            <a:r>
              <a:rPr lang="en-US" dirty="0"/>
              <a:t>A = Assessment</a:t>
            </a:r>
            <a:r>
              <a:rPr lang="en-US" b="0" dirty="0"/>
              <a:t> (analysis and considerations of options — what you found/think)</a:t>
            </a:r>
          </a:p>
          <a:p>
            <a:pPr lvl="1"/>
            <a:r>
              <a:rPr lang="en-US" dirty="0"/>
              <a:t>R = Recommendation</a:t>
            </a:r>
            <a:r>
              <a:rPr lang="en-US" b="0" dirty="0"/>
              <a:t> (action requested/recommended — what you want)</a:t>
            </a:r>
            <a:endParaRPr lang="en-US" sz="1700" dirty="0"/>
          </a:p>
          <a:p>
            <a:endParaRPr lang="en-US" sz="1700" dirty="0"/>
          </a:p>
          <a:p>
            <a:r>
              <a:rPr lang="en-US" sz="1200" b="0" dirty="0"/>
              <a:t>Warren JL, Warren JS. The Case for Understanding Interdisciplinary Relationships in Health Care. </a:t>
            </a:r>
            <a:r>
              <a:rPr lang="en-US" sz="1200" b="0" dirty="0" err="1"/>
              <a:t>Ochsner</a:t>
            </a:r>
            <a:r>
              <a:rPr lang="en-US" sz="1200" b="0" dirty="0"/>
              <a:t> J. 2023 Summer;23(2):94-97. </a:t>
            </a:r>
            <a:r>
              <a:rPr lang="en-US" sz="1200" b="0" dirty="0" err="1"/>
              <a:t>doi</a:t>
            </a:r>
            <a:r>
              <a:rPr lang="en-US" sz="1200" b="0" dirty="0"/>
              <a:t>: 10.31486/toj.22.0111. PMID: 37323516; PMCID: PMC10262946. </a:t>
            </a:r>
            <a:r>
              <a:rPr lang="en-US" sz="1200" b="0" dirty="0">
                <a:hlinkClick r:id="rId2"/>
              </a:rPr>
              <a:t>https://pmc.ncbi.nlm.nih.gov/articles/PMC10262946/</a:t>
            </a:r>
            <a:r>
              <a:rPr lang="en-US" sz="1200" b="0" dirty="0"/>
              <a:t> </a:t>
            </a:r>
          </a:p>
          <a:p>
            <a:r>
              <a:rPr lang="en-US" sz="1200" b="0" dirty="0"/>
              <a:t>Fudge, E. J. (2021). A Spoke in the Wheel: Enhancing Chaplaincy Documentation in Interdisciplinary Care Settings. </a:t>
            </a:r>
            <a:r>
              <a:rPr lang="en-US" sz="1200" b="0" i="1" dirty="0"/>
              <a:t>Journal of Pastoral Care &amp; Counseling</a:t>
            </a:r>
            <a:r>
              <a:rPr lang="en-US" sz="1200" b="0" dirty="0"/>
              <a:t>, </a:t>
            </a:r>
            <a:r>
              <a:rPr lang="en-US" sz="1200" b="0" i="1" dirty="0"/>
              <a:t>75</a:t>
            </a:r>
            <a:r>
              <a:rPr lang="en-US" sz="1200" b="0" dirty="0"/>
              <a:t>(2), 112-118. </a:t>
            </a:r>
            <a:r>
              <a:rPr lang="en-US" sz="1200" b="0" dirty="0">
                <a:hlinkClick r:id="rId3"/>
              </a:rPr>
              <a:t>https://journals.sagepub.com/doi/10.1177/1542305021991065?icid=int.sj-full-text.similar-articles.7</a:t>
            </a:r>
            <a:r>
              <a:rPr lang="en-US" sz="1200" b="0" dirty="0"/>
              <a:t> </a:t>
            </a:r>
          </a:p>
          <a:p>
            <a:r>
              <a:rPr lang="en-US" sz="1200" b="0" dirty="0"/>
              <a:t>Improving Palliative Care Chaplain Communication with the Interdisciplinary Care Team Through Implementation of the SBAR Technique. </a:t>
            </a:r>
            <a:r>
              <a:rPr lang="en-US" sz="1200" b="0" dirty="0">
                <a:hlinkClick r:id="rId4"/>
              </a:rPr>
              <a:t>https://www.jpsmjournal.com/article/S0885-3924(19)30920-0/pdf</a:t>
            </a:r>
            <a:endParaRPr lang="en-US" sz="1200" b="0" dirty="0"/>
          </a:p>
          <a:p>
            <a:endParaRPr lang="en-US" sz="1600" b="0" dirty="0"/>
          </a:p>
        </p:txBody>
      </p:sp>
    </p:spTree>
    <p:extLst>
      <p:ext uri="{BB962C8B-B14F-4D97-AF65-F5344CB8AC3E}">
        <p14:creationId xmlns:p14="http://schemas.microsoft.com/office/powerpoint/2010/main" val="744575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Importance of Communication in Healthcare</a:t>
            </a:r>
          </a:p>
        </p:txBody>
      </p:sp>
      <p:sp>
        <p:nvSpPr>
          <p:cNvPr id="3" name="Content Placeholder 2"/>
          <p:cNvSpPr>
            <a:spLocks noGrp="1"/>
          </p:cNvSpPr>
          <p:nvPr>
            <p:ph sz="half" idx="1"/>
          </p:nvPr>
        </p:nvSpPr>
        <p:spPr/>
        <p:txBody>
          <a:bodyPr>
            <a:normAutofit/>
          </a:bodyPr>
          <a:lstStyle/>
          <a:p>
            <a:endParaRPr lang="en-US" dirty="0"/>
          </a:p>
          <a:p>
            <a:r>
              <a:rPr lang="en-US" dirty="0"/>
              <a:t>Patient Safety and Treatment</a:t>
            </a:r>
          </a:p>
          <a:p>
            <a:endParaRPr lang="en-US" dirty="0"/>
          </a:p>
          <a:p>
            <a:r>
              <a:rPr lang="en-US" dirty="0"/>
              <a:t>Team Collaboration and Coordination</a:t>
            </a:r>
          </a:p>
          <a:p>
            <a:endParaRPr lang="en-US" dirty="0"/>
          </a:p>
          <a:p>
            <a:r>
              <a:rPr lang="en-US" dirty="0"/>
              <a:t>Building Trust and Rapport</a:t>
            </a:r>
          </a:p>
          <a:p>
            <a:endParaRPr lang="en-US" dirty="0"/>
          </a:p>
          <a:p>
            <a:r>
              <a:rPr lang="en-US" dirty="0"/>
              <a:t>Sensitive Information and Confidentiality </a:t>
            </a:r>
          </a:p>
        </p:txBody>
      </p:sp>
    </p:spTree>
    <p:extLst>
      <p:ext uri="{BB962C8B-B14F-4D97-AF65-F5344CB8AC3E}">
        <p14:creationId xmlns:p14="http://schemas.microsoft.com/office/powerpoint/2010/main" val="441709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p:cNvSpPr>
            <a:spLocks noGrp="1"/>
          </p:cNvSpPr>
          <p:nvPr>
            <p:ph type="title"/>
          </p:nvPr>
        </p:nvSpPr>
        <p:spPr bwMode="auto">
          <a:noFill/>
          <a:ln>
            <a:miter lim="800000"/>
            <a:headEnd/>
            <a:tailEnd/>
          </a:ln>
        </p:spPr>
        <p:txBody>
          <a:bodyPr vert="horz" wrap="square" lIns="86960" tIns="43480" rIns="86960" bIns="43480" numCol="1" anchor="t" anchorCtr="0" compatLnSpc="1">
            <a:prstTxWarp prst="textNoShape">
              <a:avLst/>
            </a:prstTxWarp>
            <a:normAutofit fontScale="90000"/>
          </a:bodyPr>
          <a:lstStyle/>
          <a:p>
            <a:r>
              <a:rPr lang="en-US" dirty="0"/>
              <a:t>Continuous Interdisciplinary Communication</a:t>
            </a:r>
          </a:p>
        </p:txBody>
      </p:sp>
      <p:sp>
        <p:nvSpPr>
          <p:cNvPr id="31747" name="Content Placeholder 5"/>
          <p:cNvSpPr>
            <a:spLocks noGrp="1"/>
          </p:cNvSpPr>
          <p:nvPr>
            <p:ph idx="1"/>
          </p:nvPr>
        </p:nvSpPr>
        <p:spPr>
          <a:xfrm>
            <a:off x="533400" y="1600201"/>
            <a:ext cx="7924800" cy="4724400"/>
          </a:xfrm>
        </p:spPr>
        <p:txBody>
          <a:bodyPr>
            <a:normAutofit fontScale="32500" lnSpcReduction="20000"/>
          </a:bodyPr>
          <a:lstStyle/>
          <a:p>
            <a:pPr marL="0" indent="0">
              <a:buNone/>
            </a:pPr>
            <a:r>
              <a:rPr lang="en-US" sz="4300" dirty="0"/>
              <a:t>Example: </a:t>
            </a:r>
            <a:r>
              <a:rPr lang="en-US" sz="3600" b="0" dirty="0"/>
              <a:t>(Initial Spiritual Assessment completed / Communicated during department rounds or IDT meeting)</a:t>
            </a:r>
          </a:p>
          <a:p>
            <a:endParaRPr lang="en-US" sz="4300" b="0" dirty="0"/>
          </a:p>
          <a:p>
            <a:r>
              <a:rPr lang="en-US" sz="4300" dirty="0"/>
              <a:t>Situation:</a:t>
            </a:r>
            <a:r>
              <a:rPr lang="en-US" sz="4300" b="0" dirty="0"/>
              <a:t> The patient has been hospitalized with an upper respiratory infection. Respiration has become labored and have increased to 28 breaths per minute within the past 30 minutes. Patient is fearful, anxious, angry, tearful.</a:t>
            </a:r>
          </a:p>
          <a:p>
            <a:endParaRPr lang="en-US" sz="4300" b="0" dirty="0"/>
          </a:p>
          <a:p>
            <a:r>
              <a:rPr lang="en-US" sz="4300" dirty="0"/>
              <a:t>Background:</a:t>
            </a:r>
            <a:r>
              <a:rPr lang="en-US" sz="4300" b="0" dirty="0"/>
              <a:t> The patient is a 68-year-old female with a history of congestive heart failure and chronic obstructive pulmonary disease. Her husband has requested to be notified if the patient's condition changes. Couple is grieving the loss of oldest son as the result of COVID.</a:t>
            </a:r>
          </a:p>
          <a:p>
            <a:pPr lvl="1"/>
            <a:r>
              <a:rPr lang="en-US" sz="4300" b="0" i="1" dirty="0"/>
              <a:t>Note: Chaplain must consider the relevant spiritual distress indicators and communicate connections to physical malady.</a:t>
            </a:r>
          </a:p>
          <a:p>
            <a:pPr lvl="1"/>
            <a:endParaRPr lang="en-US" sz="4300" b="0" i="1" dirty="0"/>
          </a:p>
          <a:p>
            <a:r>
              <a:rPr lang="en-US" sz="4300" dirty="0"/>
              <a:t>(Spiritual) Assessment:</a:t>
            </a:r>
            <a:r>
              <a:rPr lang="en-US" sz="4300" b="0" dirty="0"/>
              <a:t> Patient’s husband is reliving the trauma of lost son due to COVID. Patient is catastrophizing present situation which is increasing her anxiety. She is non-practicing Catholic who relies upon God and prayer. Husband is spiritual/non-religious whose source of strength is nature and family. Husband believes he has “bad luck”. Patient believes she is ”being punished”.</a:t>
            </a:r>
          </a:p>
          <a:p>
            <a:pPr lvl="1"/>
            <a:r>
              <a:rPr lang="en-US" sz="4300" b="0" i="1" dirty="0"/>
              <a:t>Note: The assessment must align with what has been documented by the Chaplain in the Electronic Health Record and relevant to the situation </a:t>
            </a:r>
          </a:p>
          <a:p>
            <a:pPr lvl="1"/>
            <a:endParaRPr lang="en-US" sz="4300" b="0" i="1" dirty="0"/>
          </a:p>
          <a:p>
            <a:r>
              <a:rPr lang="en-US" sz="4300" dirty="0"/>
              <a:t>Recommendation:</a:t>
            </a:r>
            <a:r>
              <a:rPr lang="en-US" sz="4300" b="0" dirty="0"/>
              <a:t> Consider Compassionate Touch, Mindful Meditation, Music, Reading Sacred Text for patient to affirm faith and connection. Suggested collaboration with Social Work to recommend grief support for both patient and husband. Recommend chaplain hospitality by taking walks with husband to foster connection with nature and camaraderie.</a:t>
            </a:r>
          </a:p>
          <a:p>
            <a:endParaRPr lang="en-US" sz="2800" b="0" dirty="0"/>
          </a:p>
          <a:p>
            <a:endParaRPr lang="en-US" sz="2800" b="0" dirty="0"/>
          </a:p>
          <a:p>
            <a:endParaRPr lang="en-US" sz="2800" b="0" dirty="0"/>
          </a:p>
          <a:p>
            <a:endParaRPr lang="en-US" sz="1600" b="0" dirty="0"/>
          </a:p>
        </p:txBody>
      </p:sp>
      <p:sp>
        <p:nvSpPr>
          <p:cNvPr id="2" name="TextBox 1"/>
          <p:cNvSpPr txBox="1"/>
          <p:nvPr/>
        </p:nvSpPr>
        <p:spPr>
          <a:xfrm>
            <a:off x="1033668" y="6137832"/>
            <a:ext cx="7920125" cy="738664"/>
          </a:xfrm>
          <a:prstGeom prst="rect">
            <a:avLst/>
          </a:prstGeom>
          <a:noFill/>
        </p:spPr>
        <p:txBody>
          <a:bodyPr wrap="square" rtlCol="0">
            <a:spAutoFit/>
          </a:bodyPr>
          <a:lstStyle/>
          <a:p>
            <a:endParaRPr lang="en-US" sz="600" dirty="0"/>
          </a:p>
          <a:p>
            <a:r>
              <a:rPr lang="en-US" sz="600" dirty="0"/>
              <a:t>Warren JL, Warren JS. The Case for Understanding Interdisciplinary Relationships in Health Care. </a:t>
            </a:r>
            <a:r>
              <a:rPr lang="en-US" sz="600" dirty="0" err="1"/>
              <a:t>Ochsner</a:t>
            </a:r>
            <a:r>
              <a:rPr lang="en-US" sz="600" dirty="0"/>
              <a:t> J. 2023 Summer;23(2):94-97. </a:t>
            </a:r>
            <a:r>
              <a:rPr lang="en-US" sz="600" dirty="0" err="1"/>
              <a:t>doi</a:t>
            </a:r>
            <a:r>
              <a:rPr lang="en-US" sz="600" dirty="0"/>
              <a:t>: 10.31486/toj.22.0111. PMID: 37323516; PMCID: PMC10262946. </a:t>
            </a:r>
            <a:r>
              <a:rPr lang="en-US" sz="600" dirty="0">
                <a:hlinkClick r:id="rId2"/>
              </a:rPr>
              <a:t>https://pmc.ncbi.nlm.nih.gov/articles/PMC10262946/</a:t>
            </a:r>
            <a:r>
              <a:rPr lang="en-US" sz="600" dirty="0"/>
              <a:t> </a:t>
            </a:r>
          </a:p>
          <a:p>
            <a:r>
              <a:rPr lang="en-US" sz="600" dirty="0"/>
              <a:t>Fudge, E. J. (2021). A Spoke in the Wheel: Enhancing Chaplaincy Documentation in Interdisciplinary Care Settings. </a:t>
            </a:r>
            <a:r>
              <a:rPr lang="en-US" sz="600" i="1" dirty="0"/>
              <a:t>Journal of Pastoral Care &amp; Counseling</a:t>
            </a:r>
            <a:r>
              <a:rPr lang="en-US" sz="600" dirty="0"/>
              <a:t>, </a:t>
            </a:r>
            <a:r>
              <a:rPr lang="en-US" sz="600" i="1" dirty="0"/>
              <a:t>75</a:t>
            </a:r>
            <a:r>
              <a:rPr lang="en-US" sz="600" dirty="0"/>
              <a:t>(2), 112-118. </a:t>
            </a:r>
            <a:r>
              <a:rPr lang="en-US" sz="600" dirty="0">
                <a:hlinkClick r:id="rId3"/>
              </a:rPr>
              <a:t>https://journals.sagepub.com/doi/10.1177/1542305021991065?icid=int.sj-full-text.similar-articles.7</a:t>
            </a:r>
            <a:r>
              <a:rPr lang="en-US" sz="600" dirty="0"/>
              <a:t> </a:t>
            </a:r>
          </a:p>
          <a:p>
            <a:r>
              <a:rPr lang="en-US" sz="600" dirty="0"/>
              <a:t>Improving Palliative Care Chaplain Communication with the Interdisciplinary Care Team Through Implementation of the SBAR Technique. </a:t>
            </a:r>
            <a:r>
              <a:rPr lang="en-US" sz="600" dirty="0">
                <a:hlinkClick r:id="rId4"/>
              </a:rPr>
              <a:t>https://www.jpsmjournal.com/article/S0885-3924(19)30920-0/pdf</a:t>
            </a:r>
            <a:endParaRPr lang="en-US" sz="600" dirty="0"/>
          </a:p>
          <a:p>
            <a:endParaRPr lang="en-US" sz="600" dirty="0"/>
          </a:p>
        </p:txBody>
      </p:sp>
    </p:spTree>
    <p:extLst>
      <p:ext uri="{BB962C8B-B14F-4D97-AF65-F5344CB8AC3E}">
        <p14:creationId xmlns:p14="http://schemas.microsoft.com/office/powerpoint/2010/main" val="626690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1" y="1339822"/>
            <a:ext cx="9031111" cy="4210608"/>
          </a:xfrm>
        </p:spPr>
        <p:txBody>
          <a:bodyPr/>
          <a:lstStyle/>
          <a:p>
            <a:endParaRPr lang="en-US" dirty="0"/>
          </a:p>
          <a:p>
            <a:endParaRPr lang="en-US" dirty="0"/>
          </a:p>
          <a:p>
            <a:endParaRPr lang="en-US" dirty="0"/>
          </a:p>
          <a:p>
            <a:endParaRPr lang="en-US" dirty="0"/>
          </a:p>
          <a:p>
            <a:pPr algn="ctr"/>
            <a:r>
              <a:rPr lang="en-US" sz="4000" dirty="0"/>
              <a:t>Thank You</a:t>
            </a:r>
          </a:p>
          <a:p>
            <a:pPr algn="ctr"/>
            <a:r>
              <a:rPr lang="en-US" sz="3600" dirty="0" err="1"/>
              <a:t>cparker@spiritualcareassociation.org</a:t>
            </a:r>
            <a:endParaRPr lang="en-US" sz="3600" dirty="0"/>
          </a:p>
        </p:txBody>
      </p:sp>
    </p:spTree>
    <p:extLst>
      <p:ext uri="{BB962C8B-B14F-4D97-AF65-F5344CB8AC3E}">
        <p14:creationId xmlns:p14="http://schemas.microsoft.com/office/powerpoint/2010/main" val="101611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Effective Team Communication</a:t>
            </a:r>
          </a:p>
        </p:txBody>
      </p:sp>
      <p:sp>
        <p:nvSpPr>
          <p:cNvPr id="3" name="Content Placeholder 2"/>
          <p:cNvSpPr>
            <a:spLocks noGrp="1"/>
          </p:cNvSpPr>
          <p:nvPr>
            <p:ph sz="half" idx="1"/>
          </p:nvPr>
        </p:nvSpPr>
        <p:spPr/>
        <p:txBody>
          <a:bodyPr>
            <a:normAutofit lnSpcReduction="10000"/>
          </a:bodyPr>
          <a:lstStyle/>
          <a:p>
            <a:endParaRPr lang="en-US" dirty="0"/>
          </a:p>
          <a:p>
            <a:r>
              <a:rPr lang="en-US" dirty="0"/>
              <a:t>Ensures patients receive the best possible care</a:t>
            </a:r>
          </a:p>
          <a:p>
            <a:endParaRPr lang="en-US" dirty="0"/>
          </a:p>
          <a:p>
            <a:r>
              <a:rPr lang="en-US" dirty="0"/>
              <a:t>Reduces errors and mistakes </a:t>
            </a:r>
          </a:p>
          <a:p>
            <a:endParaRPr lang="en-US" dirty="0"/>
          </a:p>
          <a:p>
            <a:r>
              <a:rPr lang="en-US" dirty="0"/>
              <a:t>Promotes a positive work environment</a:t>
            </a:r>
          </a:p>
          <a:p>
            <a:endParaRPr lang="en-US" dirty="0"/>
          </a:p>
          <a:p>
            <a:r>
              <a:rPr lang="en-US" dirty="0"/>
              <a:t>Creates a sense of teamwork</a:t>
            </a:r>
          </a:p>
          <a:p>
            <a:endParaRPr lang="en-US" dirty="0"/>
          </a:p>
          <a:p>
            <a:r>
              <a:rPr lang="en-US" dirty="0"/>
              <a:t>Communicates goals and expectations</a:t>
            </a:r>
          </a:p>
        </p:txBody>
      </p:sp>
    </p:spTree>
    <p:extLst>
      <p:ext uri="{BB962C8B-B14F-4D97-AF65-F5344CB8AC3E}">
        <p14:creationId xmlns:p14="http://schemas.microsoft.com/office/powerpoint/2010/main" val="1915616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Importance of Documentation in Healthcare</a:t>
            </a:r>
          </a:p>
        </p:txBody>
      </p:sp>
      <p:sp>
        <p:nvSpPr>
          <p:cNvPr id="3" name="Content Placeholder 2"/>
          <p:cNvSpPr>
            <a:spLocks noGrp="1"/>
          </p:cNvSpPr>
          <p:nvPr>
            <p:ph sz="half" idx="1"/>
          </p:nvPr>
        </p:nvSpPr>
        <p:spPr/>
        <p:txBody>
          <a:bodyPr>
            <a:normAutofit/>
          </a:bodyPr>
          <a:lstStyle/>
          <a:p>
            <a:endParaRPr lang="en-US" dirty="0"/>
          </a:p>
          <a:p>
            <a:r>
              <a:rPr lang="en-US" dirty="0"/>
              <a:t>Patient Safety and Quality of Care</a:t>
            </a:r>
          </a:p>
          <a:p>
            <a:endParaRPr lang="en-US" dirty="0"/>
          </a:p>
          <a:p>
            <a:r>
              <a:rPr lang="en-US" dirty="0"/>
              <a:t>Communication and Coordination</a:t>
            </a:r>
          </a:p>
          <a:p>
            <a:endParaRPr lang="en-US" dirty="0"/>
          </a:p>
          <a:p>
            <a:r>
              <a:rPr lang="en-US" dirty="0"/>
              <a:t>Reimbursement and Quality Reporting</a:t>
            </a:r>
          </a:p>
          <a:p>
            <a:endParaRPr lang="en-US" dirty="0"/>
          </a:p>
          <a:p>
            <a:r>
              <a:rPr lang="en-US" dirty="0"/>
              <a:t>Legal and Ethical Considerations</a:t>
            </a:r>
          </a:p>
        </p:txBody>
      </p:sp>
    </p:spTree>
    <p:extLst>
      <p:ext uri="{BB962C8B-B14F-4D97-AF65-F5344CB8AC3E}">
        <p14:creationId xmlns:p14="http://schemas.microsoft.com/office/powerpoint/2010/main" val="804418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EEB3B-8525-B7B4-81C2-B347B7496148}"/>
              </a:ext>
            </a:extLst>
          </p:cNvPr>
          <p:cNvSpPr>
            <a:spLocks noGrp="1"/>
          </p:cNvSpPr>
          <p:nvPr>
            <p:ph type="title"/>
          </p:nvPr>
        </p:nvSpPr>
        <p:spPr/>
        <p:txBody>
          <a:bodyPr>
            <a:normAutofit fontScale="90000"/>
          </a:bodyPr>
          <a:lstStyle/>
          <a:p>
            <a:r>
              <a:rPr lang="en-US" dirty="0"/>
              <a:t>Problems with Chaplain Documentation</a:t>
            </a:r>
          </a:p>
        </p:txBody>
      </p:sp>
      <p:sp>
        <p:nvSpPr>
          <p:cNvPr id="3" name="Content Placeholder 2">
            <a:extLst>
              <a:ext uri="{FF2B5EF4-FFF2-40B4-BE49-F238E27FC236}">
                <a16:creationId xmlns:a16="http://schemas.microsoft.com/office/drawing/2014/main" id="{9B7F1E4D-38EA-671C-AEBA-4EFFC0359CE1}"/>
              </a:ext>
            </a:extLst>
          </p:cNvPr>
          <p:cNvSpPr>
            <a:spLocks noGrp="1"/>
          </p:cNvSpPr>
          <p:nvPr>
            <p:ph sz="half" idx="1"/>
          </p:nvPr>
        </p:nvSpPr>
        <p:spPr/>
        <p:txBody>
          <a:bodyPr>
            <a:normAutofit lnSpcReduction="10000"/>
          </a:bodyPr>
          <a:lstStyle/>
          <a:p>
            <a:endParaRPr lang="en-US" dirty="0"/>
          </a:p>
          <a:p>
            <a:r>
              <a:rPr lang="en-US" dirty="0"/>
              <a:t>Lack of Standardized Language</a:t>
            </a:r>
          </a:p>
          <a:p>
            <a:endParaRPr lang="en-US" dirty="0"/>
          </a:p>
          <a:p>
            <a:r>
              <a:rPr lang="en-US" dirty="0"/>
              <a:t>Focus on Chaplain’s Perspective</a:t>
            </a:r>
          </a:p>
          <a:p>
            <a:endParaRPr lang="en-US" dirty="0"/>
          </a:p>
          <a:p>
            <a:r>
              <a:rPr lang="en-US" dirty="0"/>
              <a:t>Difficulty Communicating Nuance</a:t>
            </a:r>
          </a:p>
          <a:p>
            <a:endParaRPr lang="en-US" dirty="0"/>
          </a:p>
          <a:p>
            <a:r>
              <a:rPr lang="en-US" dirty="0"/>
              <a:t>Concerns about Patient Privacy</a:t>
            </a:r>
          </a:p>
          <a:p>
            <a:endParaRPr lang="en-US" dirty="0"/>
          </a:p>
          <a:p>
            <a:r>
              <a:rPr lang="en-US" dirty="0"/>
              <a:t>Varied Expectations</a:t>
            </a:r>
          </a:p>
          <a:p>
            <a:endParaRPr lang="en-US" dirty="0"/>
          </a:p>
          <a:p>
            <a:endParaRPr lang="en-US" dirty="0"/>
          </a:p>
        </p:txBody>
      </p:sp>
    </p:spTree>
    <p:extLst>
      <p:ext uri="{BB962C8B-B14F-4D97-AF65-F5344CB8AC3E}">
        <p14:creationId xmlns:p14="http://schemas.microsoft.com/office/powerpoint/2010/main" val="2684147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9FE5C-ACFB-4131-C2F2-0956B7A90148}"/>
              </a:ext>
            </a:extLst>
          </p:cNvPr>
          <p:cNvSpPr>
            <a:spLocks noGrp="1"/>
          </p:cNvSpPr>
          <p:nvPr>
            <p:ph type="title"/>
          </p:nvPr>
        </p:nvSpPr>
        <p:spPr/>
        <p:txBody>
          <a:bodyPr>
            <a:normAutofit fontScale="90000"/>
          </a:bodyPr>
          <a:lstStyle/>
          <a:p>
            <a:r>
              <a:rPr lang="en-US" dirty="0"/>
              <a:t>Resolving the Problem with Chaplain Documentation</a:t>
            </a:r>
          </a:p>
        </p:txBody>
      </p:sp>
      <p:sp>
        <p:nvSpPr>
          <p:cNvPr id="3" name="Content Placeholder 2">
            <a:extLst>
              <a:ext uri="{FF2B5EF4-FFF2-40B4-BE49-F238E27FC236}">
                <a16:creationId xmlns:a16="http://schemas.microsoft.com/office/drawing/2014/main" id="{95CE1EB8-5A14-B31B-3BEA-CC08E07D605F}"/>
              </a:ext>
            </a:extLst>
          </p:cNvPr>
          <p:cNvSpPr>
            <a:spLocks noGrp="1"/>
          </p:cNvSpPr>
          <p:nvPr>
            <p:ph sz="half" idx="1"/>
          </p:nvPr>
        </p:nvSpPr>
        <p:spPr/>
        <p:txBody>
          <a:bodyPr>
            <a:normAutofit/>
          </a:bodyPr>
          <a:lstStyle/>
          <a:p>
            <a:r>
              <a:rPr lang="en-US" dirty="0"/>
              <a:t>Clarity and Accuracy</a:t>
            </a:r>
          </a:p>
          <a:p>
            <a:endParaRPr lang="en-US" dirty="0"/>
          </a:p>
          <a:p>
            <a:r>
              <a:rPr lang="en-US" dirty="0"/>
              <a:t>Patient-Centered Approach</a:t>
            </a:r>
          </a:p>
          <a:p>
            <a:endParaRPr lang="en-US" dirty="0"/>
          </a:p>
          <a:p>
            <a:r>
              <a:rPr lang="en-US" dirty="0"/>
              <a:t>Interdisciplinary Communication</a:t>
            </a:r>
          </a:p>
          <a:p>
            <a:endParaRPr lang="en-US" dirty="0"/>
          </a:p>
          <a:p>
            <a:r>
              <a:rPr lang="en-US" dirty="0"/>
              <a:t>Specific Documentation Points</a:t>
            </a:r>
          </a:p>
          <a:p>
            <a:endParaRPr lang="en-US" dirty="0"/>
          </a:p>
          <a:p>
            <a:endParaRPr lang="en-US" sz="1300" dirty="0">
              <a:latin typeface="+mj-lt"/>
            </a:endParaRPr>
          </a:p>
          <a:p>
            <a:endParaRPr lang="en-US" dirty="0"/>
          </a:p>
        </p:txBody>
      </p:sp>
    </p:spTree>
    <p:extLst>
      <p:ext uri="{BB962C8B-B14F-4D97-AF65-F5344CB8AC3E}">
        <p14:creationId xmlns:p14="http://schemas.microsoft.com/office/powerpoint/2010/main" val="2150420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124B-7571-0B4C-97D1-AD1699146E0C}"/>
              </a:ext>
            </a:extLst>
          </p:cNvPr>
          <p:cNvSpPr>
            <a:spLocks noGrp="1"/>
          </p:cNvSpPr>
          <p:nvPr>
            <p:ph type="title"/>
          </p:nvPr>
        </p:nvSpPr>
        <p:spPr/>
        <p:txBody>
          <a:bodyPr>
            <a:normAutofit fontScale="90000"/>
          </a:bodyPr>
          <a:lstStyle/>
          <a:p>
            <a:r>
              <a:rPr lang="en-US" dirty="0"/>
              <a:t>What Should Be the Chaplain Documentation Process?</a:t>
            </a:r>
          </a:p>
        </p:txBody>
      </p:sp>
      <p:sp>
        <p:nvSpPr>
          <p:cNvPr id="3" name="Content Placeholder 2">
            <a:extLst>
              <a:ext uri="{FF2B5EF4-FFF2-40B4-BE49-F238E27FC236}">
                <a16:creationId xmlns:a16="http://schemas.microsoft.com/office/drawing/2014/main" id="{8B9C77AE-A3AA-9D43-AABE-4E42799E651F}"/>
              </a:ext>
            </a:extLst>
          </p:cNvPr>
          <p:cNvSpPr>
            <a:spLocks noGrp="1"/>
          </p:cNvSpPr>
          <p:nvPr>
            <p:ph sz="half" idx="1"/>
          </p:nvPr>
        </p:nvSpPr>
        <p:spPr/>
        <p:txBody>
          <a:bodyPr>
            <a:normAutofit fontScale="92500" lnSpcReduction="10000"/>
          </a:bodyPr>
          <a:lstStyle/>
          <a:p>
            <a:r>
              <a:rPr lang="en-US" dirty="0"/>
              <a:t>Reflection of Patient Encounter</a:t>
            </a:r>
          </a:p>
          <a:p>
            <a:endParaRPr lang="en-US" dirty="0"/>
          </a:p>
          <a:p>
            <a:r>
              <a:rPr lang="en-US" dirty="0"/>
              <a:t>Utilization of a Charting/Documentation Framework</a:t>
            </a:r>
          </a:p>
          <a:p>
            <a:endParaRPr lang="en-US" dirty="0"/>
          </a:p>
          <a:p>
            <a:r>
              <a:rPr lang="en-US" dirty="0"/>
              <a:t>Utilization of the Chaplaincy Taxonomy</a:t>
            </a:r>
          </a:p>
          <a:p>
            <a:endParaRPr lang="en-US" dirty="0"/>
          </a:p>
          <a:p>
            <a:r>
              <a:rPr lang="en-US" dirty="0"/>
              <a:t>Development of a Spiritual Care Plan</a:t>
            </a:r>
          </a:p>
          <a:p>
            <a:endParaRPr lang="en-US" dirty="0"/>
          </a:p>
          <a:p>
            <a:r>
              <a:rPr lang="en-US" dirty="0"/>
              <a:t>Bring it All Together in the Chart</a:t>
            </a:r>
          </a:p>
          <a:p>
            <a:endParaRPr lang="en-US" dirty="0"/>
          </a:p>
          <a:p>
            <a:r>
              <a:rPr lang="en-US" dirty="0"/>
              <a:t>Continuous Interdisciplinary Communication</a:t>
            </a:r>
          </a:p>
          <a:p>
            <a:endParaRPr lang="en-US" dirty="0"/>
          </a:p>
          <a:p>
            <a:endParaRPr lang="en-US" dirty="0"/>
          </a:p>
        </p:txBody>
      </p:sp>
    </p:spTree>
    <p:extLst>
      <p:ext uri="{BB962C8B-B14F-4D97-AF65-F5344CB8AC3E}">
        <p14:creationId xmlns:p14="http://schemas.microsoft.com/office/powerpoint/2010/main" val="4031662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Reflection of Patient Encounter</a:t>
            </a:r>
          </a:p>
        </p:txBody>
      </p:sp>
      <p:sp>
        <p:nvSpPr>
          <p:cNvPr id="4" name="Text Box 6"/>
          <p:cNvSpPr txBox="1">
            <a:spLocks noGrp="1" noChangeArrowheads="1"/>
          </p:cNvSpPr>
          <p:nvPr>
            <p:ph sz="half" idx="1"/>
          </p:nvPr>
        </p:nvSpPr>
        <p:spPr bwMode="auto">
          <a:xfrm>
            <a:off x="350268" y="1791377"/>
            <a:ext cx="8443463" cy="3754874"/>
          </a:xfrm>
          <a:prstGeom prst="rect">
            <a:avLst/>
          </a:prstGeom>
          <a:noFill/>
          <a:ln>
            <a:noFill/>
          </a:ln>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spcBef>
                <a:spcPct val="50000"/>
              </a:spcBef>
            </a:pPr>
            <a:r>
              <a:rPr lang="en-US" altLang="ja-JP" sz="2800" dirty="0">
                <a:effectLst>
                  <a:outerShdw blurRad="38100" dist="38100" dir="2700000" algn="tl">
                    <a:srgbClr val="DDDDDD"/>
                  </a:outerShdw>
                </a:effectLst>
                <a:latin typeface="Arial" charset="0"/>
                <a:cs typeface="Times New Roman" charset="0"/>
              </a:rPr>
              <a:t>Importance of Reflection</a:t>
            </a:r>
          </a:p>
          <a:p>
            <a:pPr eaLnBrk="1" hangingPunct="1">
              <a:spcBef>
                <a:spcPct val="50000"/>
              </a:spcBef>
            </a:pPr>
            <a:endParaRPr lang="en-US" altLang="ja-JP" sz="2800" dirty="0">
              <a:effectLst>
                <a:outerShdw blurRad="38100" dist="38100" dir="2700000" algn="tl">
                  <a:srgbClr val="DDDDDD"/>
                </a:outerShdw>
              </a:effectLst>
              <a:latin typeface="Arial" charset="0"/>
              <a:cs typeface="Times New Roman" charset="0"/>
            </a:endParaRPr>
          </a:p>
          <a:p>
            <a:pPr eaLnBrk="1" hangingPunct="1">
              <a:spcBef>
                <a:spcPct val="50000"/>
              </a:spcBef>
            </a:pPr>
            <a:r>
              <a:rPr lang="en-US" altLang="ja-JP" sz="2800" dirty="0">
                <a:effectLst>
                  <a:outerShdw blurRad="38100" dist="38100" dir="2700000" algn="tl">
                    <a:srgbClr val="DDDDDD"/>
                  </a:outerShdw>
                </a:effectLst>
                <a:latin typeface="Arial" charset="0"/>
                <a:cs typeface="Times New Roman" charset="0"/>
              </a:rPr>
              <a:t>Aspects of Reflection</a:t>
            </a:r>
          </a:p>
          <a:p>
            <a:pPr eaLnBrk="1" hangingPunct="1">
              <a:spcBef>
                <a:spcPct val="50000"/>
              </a:spcBef>
            </a:pPr>
            <a:endParaRPr lang="en-US" altLang="ja-JP" sz="2800" dirty="0">
              <a:effectLst>
                <a:outerShdw blurRad="38100" dist="38100" dir="2700000" algn="tl">
                  <a:srgbClr val="DDDDDD"/>
                </a:outerShdw>
              </a:effectLst>
              <a:latin typeface="Arial" charset="0"/>
              <a:cs typeface="Times New Roman" charset="0"/>
            </a:endParaRPr>
          </a:p>
          <a:p>
            <a:pPr eaLnBrk="1" hangingPunct="1">
              <a:spcBef>
                <a:spcPct val="50000"/>
              </a:spcBef>
            </a:pPr>
            <a:r>
              <a:rPr lang="en-US" altLang="ja-JP" sz="2800" dirty="0">
                <a:effectLst>
                  <a:outerShdw blurRad="38100" dist="38100" dir="2700000" algn="tl">
                    <a:srgbClr val="DDDDDD"/>
                  </a:outerShdw>
                </a:effectLst>
                <a:latin typeface="Arial" charset="0"/>
                <a:cs typeface="Times New Roman" charset="0"/>
              </a:rPr>
              <a:t>Methods of Reflection</a:t>
            </a:r>
          </a:p>
          <a:p>
            <a:pPr eaLnBrk="1" hangingPunct="1">
              <a:spcBef>
                <a:spcPct val="50000"/>
              </a:spcBef>
            </a:pPr>
            <a:endParaRPr lang="en-US" altLang="ja-JP" sz="2800" dirty="0">
              <a:effectLst>
                <a:outerShdw blurRad="38100" dist="38100" dir="2700000" algn="tl">
                  <a:srgbClr val="DDDDDD"/>
                </a:outerShdw>
              </a:effectLst>
              <a:latin typeface="Arial" charset="0"/>
            </a:endParaRPr>
          </a:p>
        </p:txBody>
      </p:sp>
    </p:spTree>
    <p:extLst>
      <p:ext uri="{BB962C8B-B14F-4D97-AF65-F5344CB8AC3E}">
        <p14:creationId xmlns:p14="http://schemas.microsoft.com/office/powerpoint/2010/main" val="4065888535"/>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74247</TotalTime>
  <Words>3414</Words>
  <Application>Microsoft Macintosh PowerPoint</Application>
  <PresentationFormat>On-screen Show (4:3)</PresentationFormat>
  <Paragraphs>293</Paragraphs>
  <Slides>31</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Constantia</vt:lpstr>
      <vt:lpstr>Helvetica</vt:lpstr>
      <vt:lpstr>Lucida Grande</vt:lpstr>
      <vt:lpstr>Tahoma</vt:lpstr>
      <vt:lpstr>Times New Roman</vt:lpstr>
      <vt:lpstr>Office Theme</vt:lpstr>
      <vt:lpstr>  Documentation: How Chaplains Communicate with Staff   </vt:lpstr>
      <vt:lpstr>Discussion Journey</vt:lpstr>
      <vt:lpstr>Importance of Communication in Healthcare</vt:lpstr>
      <vt:lpstr>Effective Team Communication</vt:lpstr>
      <vt:lpstr>Importance of Documentation in Healthcare</vt:lpstr>
      <vt:lpstr>Problems with Chaplain Documentation</vt:lpstr>
      <vt:lpstr>Resolving the Problem with Chaplain Documentation</vt:lpstr>
      <vt:lpstr>What Should Be the Chaplain Documentation Process?</vt:lpstr>
      <vt:lpstr>Reflection of Patient Encounter</vt:lpstr>
      <vt:lpstr>Reflection of Patient Encounter</vt:lpstr>
      <vt:lpstr>PowerPoint Presentation</vt:lpstr>
      <vt:lpstr>Utilization of Charting/Documentation Framework </vt:lpstr>
      <vt:lpstr>Utilization of Charting/Documentation Framework </vt:lpstr>
      <vt:lpstr>Utilization of Charting/Documentation Framework </vt:lpstr>
      <vt:lpstr>Utilization of Charting/Documentation Framework </vt:lpstr>
      <vt:lpstr>Utilization of Charting/Documentation Framework </vt:lpstr>
      <vt:lpstr>Utilization of the Chaplaincy Taxonomy</vt:lpstr>
      <vt:lpstr>PowerPoint Presentation</vt:lpstr>
      <vt:lpstr>PowerPoint Presentation</vt:lpstr>
      <vt:lpstr>PowerPoint Presentation</vt:lpstr>
      <vt:lpstr>Development of a Spiritual Care Plan</vt:lpstr>
      <vt:lpstr>Bring It All Together in the Chart</vt:lpstr>
      <vt:lpstr>Bring It All Together in the Chart</vt:lpstr>
      <vt:lpstr>Bring It All Together in the Chart</vt:lpstr>
      <vt:lpstr>Bring It All Together in the Chart</vt:lpstr>
      <vt:lpstr>Bring It All Together in the Chart</vt:lpstr>
      <vt:lpstr>Bring It All Together in the Chart</vt:lpstr>
      <vt:lpstr>Bring It All Together in the Chart</vt:lpstr>
      <vt:lpstr>Continuous Interdisciplinary Communication</vt:lpstr>
      <vt:lpstr>Continuous Interdisciplinary Communication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Neon Noodles</dc:creator>
  <cp:lastModifiedBy>Jason Aparo</cp:lastModifiedBy>
  <cp:revision>481</cp:revision>
  <cp:lastPrinted>2022-04-08T14:12:13Z</cp:lastPrinted>
  <dcterms:created xsi:type="dcterms:W3CDTF">2014-02-17T19:57:41Z</dcterms:created>
  <dcterms:modified xsi:type="dcterms:W3CDTF">2025-06-18T17:05:20Z</dcterms:modified>
</cp:coreProperties>
</file>